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bk object 18"/>
          <p:cNvSpPr/>
          <p:nvPr/>
        </p:nvSpPr>
        <p:spPr>
          <a:xfrm>
            <a:off x="65531" y="70103"/>
            <a:ext cx="9012936" cy="66918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bk object 19"/>
          <p:cNvSpPr/>
          <p:nvPr/>
        </p:nvSpPr>
        <p:spPr>
          <a:xfrm>
            <a:off x="65531" y="70103"/>
            <a:ext cx="9012936" cy="6691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65"/>
                </a:moveTo>
                <a:lnTo>
                  <a:pt x="9" y="907"/>
                </a:lnTo>
                <a:lnTo>
                  <a:pt x="33" y="757"/>
                </a:lnTo>
                <a:lnTo>
                  <a:pt x="73" y="616"/>
                </a:lnTo>
                <a:lnTo>
                  <a:pt x="127" y="485"/>
                </a:lnTo>
                <a:lnTo>
                  <a:pt x="194" y="366"/>
                </a:lnTo>
                <a:lnTo>
                  <a:pt x="272" y="261"/>
                </a:lnTo>
                <a:lnTo>
                  <a:pt x="360" y="172"/>
                </a:lnTo>
                <a:lnTo>
                  <a:pt x="457" y="99"/>
                </a:lnTo>
                <a:lnTo>
                  <a:pt x="562" y="45"/>
                </a:lnTo>
                <a:lnTo>
                  <a:pt x="674" y="12"/>
                </a:lnTo>
                <a:lnTo>
                  <a:pt x="790" y="0"/>
                </a:lnTo>
                <a:lnTo>
                  <a:pt x="20810" y="0"/>
                </a:lnTo>
                <a:lnTo>
                  <a:pt x="20926" y="12"/>
                </a:lnTo>
                <a:lnTo>
                  <a:pt x="21038" y="45"/>
                </a:lnTo>
                <a:lnTo>
                  <a:pt x="21143" y="99"/>
                </a:lnTo>
                <a:lnTo>
                  <a:pt x="21240" y="172"/>
                </a:lnTo>
                <a:lnTo>
                  <a:pt x="21328" y="261"/>
                </a:lnTo>
                <a:lnTo>
                  <a:pt x="21406" y="366"/>
                </a:lnTo>
                <a:lnTo>
                  <a:pt x="21473" y="485"/>
                </a:lnTo>
                <a:lnTo>
                  <a:pt x="21527" y="616"/>
                </a:lnTo>
                <a:lnTo>
                  <a:pt x="21567" y="757"/>
                </a:lnTo>
                <a:lnTo>
                  <a:pt x="21591" y="907"/>
                </a:lnTo>
                <a:lnTo>
                  <a:pt x="21600" y="1065"/>
                </a:lnTo>
                <a:lnTo>
                  <a:pt x="21600" y="20535"/>
                </a:lnTo>
                <a:lnTo>
                  <a:pt x="21591" y="20693"/>
                </a:lnTo>
                <a:lnTo>
                  <a:pt x="21567" y="20843"/>
                </a:lnTo>
                <a:lnTo>
                  <a:pt x="21527" y="20984"/>
                </a:lnTo>
                <a:lnTo>
                  <a:pt x="21473" y="21115"/>
                </a:lnTo>
                <a:lnTo>
                  <a:pt x="21406" y="21234"/>
                </a:lnTo>
                <a:lnTo>
                  <a:pt x="21328" y="21339"/>
                </a:lnTo>
                <a:lnTo>
                  <a:pt x="21240" y="21428"/>
                </a:lnTo>
                <a:lnTo>
                  <a:pt x="21143" y="21501"/>
                </a:lnTo>
                <a:lnTo>
                  <a:pt x="21038" y="21555"/>
                </a:lnTo>
                <a:lnTo>
                  <a:pt x="20926" y="21588"/>
                </a:lnTo>
                <a:lnTo>
                  <a:pt x="20810" y="21600"/>
                </a:lnTo>
                <a:lnTo>
                  <a:pt x="790" y="21600"/>
                </a:lnTo>
                <a:lnTo>
                  <a:pt x="674" y="21588"/>
                </a:lnTo>
                <a:lnTo>
                  <a:pt x="562" y="21555"/>
                </a:lnTo>
                <a:lnTo>
                  <a:pt x="457" y="21501"/>
                </a:lnTo>
                <a:lnTo>
                  <a:pt x="360" y="21428"/>
                </a:lnTo>
                <a:lnTo>
                  <a:pt x="272" y="21339"/>
                </a:lnTo>
                <a:lnTo>
                  <a:pt x="194" y="21234"/>
                </a:lnTo>
                <a:lnTo>
                  <a:pt x="127" y="21115"/>
                </a:lnTo>
                <a:lnTo>
                  <a:pt x="73" y="20984"/>
                </a:lnTo>
                <a:lnTo>
                  <a:pt x="33" y="20843"/>
                </a:lnTo>
                <a:lnTo>
                  <a:pt x="9" y="20693"/>
                </a:lnTo>
                <a:lnTo>
                  <a:pt x="0" y="20535"/>
                </a:lnTo>
                <a:lnTo>
                  <a:pt x="0" y="106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64007" y="70103"/>
            <a:ext cx="9012936" cy="6693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65"/>
                </a:moveTo>
                <a:lnTo>
                  <a:pt x="9" y="907"/>
                </a:lnTo>
                <a:lnTo>
                  <a:pt x="33" y="757"/>
                </a:lnTo>
                <a:lnTo>
                  <a:pt x="73" y="616"/>
                </a:lnTo>
                <a:lnTo>
                  <a:pt x="127" y="485"/>
                </a:lnTo>
                <a:lnTo>
                  <a:pt x="194" y="366"/>
                </a:lnTo>
                <a:lnTo>
                  <a:pt x="272" y="261"/>
                </a:lnTo>
                <a:lnTo>
                  <a:pt x="360" y="172"/>
                </a:lnTo>
                <a:lnTo>
                  <a:pt x="457" y="99"/>
                </a:lnTo>
                <a:lnTo>
                  <a:pt x="562" y="45"/>
                </a:lnTo>
                <a:lnTo>
                  <a:pt x="674" y="12"/>
                </a:lnTo>
                <a:lnTo>
                  <a:pt x="791" y="0"/>
                </a:lnTo>
                <a:lnTo>
                  <a:pt x="20809" y="0"/>
                </a:lnTo>
                <a:lnTo>
                  <a:pt x="20926" y="12"/>
                </a:lnTo>
                <a:lnTo>
                  <a:pt x="21038" y="45"/>
                </a:lnTo>
                <a:lnTo>
                  <a:pt x="21143" y="99"/>
                </a:lnTo>
                <a:lnTo>
                  <a:pt x="21240" y="172"/>
                </a:lnTo>
                <a:lnTo>
                  <a:pt x="21328" y="261"/>
                </a:lnTo>
                <a:lnTo>
                  <a:pt x="21406" y="366"/>
                </a:lnTo>
                <a:lnTo>
                  <a:pt x="21473" y="485"/>
                </a:lnTo>
                <a:lnTo>
                  <a:pt x="21527" y="616"/>
                </a:lnTo>
                <a:lnTo>
                  <a:pt x="21567" y="757"/>
                </a:lnTo>
                <a:lnTo>
                  <a:pt x="21591" y="907"/>
                </a:lnTo>
                <a:lnTo>
                  <a:pt x="21600" y="1065"/>
                </a:lnTo>
                <a:lnTo>
                  <a:pt x="21600" y="20535"/>
                </a:lnTo>
                <a:lnTo>
                  <a:pt x="21591" y="20693"/>
                </a:lnTo>
                <a:lnTo>
                  <a:pt x="21567" y="20843"/>
                </a:lnTo>
                <a:lnTo>
                  <a:pt x="21527" y="20984"/>
                </a:lnTo>
                <a:lnTo>
                  <a:pt x="21473" y="21115"/>
                </a:lnTo>
                <a:lnTo>
                  <a:pt x="21406" y="21234"/>
                </a:lnTo>
                <a:lnTo>
                  <a:pt x="21328" y="21339"/>
                </a:lnTo>
                <a:lnTo>
                  <a:pt x="21240" y="21428"/>
                </a:lnTo>
                <a:lnTo>
                  <a:pt x="21143" y="21501"/>
                </a:lnTo>
                <a:lnTo>
                  <a:pt x="21038" y="21555"/>
                </a:lnTo>
                <a:lnTo>
                  <a:pt x="20926" y="21588"/>
                </a:lnTo>
                <a:lnTo>
                  <a:pt x="20809" y="21600"/>
                </a:lnTo>
                <a:lnTo>
                  <a:pt x="791" y="21600"/>
                </a:lnTo>
                <a:lnTo>
                  <a:pt x="674" y="21588"/>
                </a:lnTo>
                <a:lnTo>
                  <a:pt x="562" y="21555"/>
                </a:lnTo>
                <a:lnTo>
                  <a:pt x="457" y="21501"/>
                </a:lnTo>
                <a:lnTo>
                  <a:pt x="360" y="21428"/>
                </a:lnTo>
                <a:lnTo>
                  <a:pt x="272" y="21339"/>
                </a:lnTo>
                <a:lnTo>
                  <a:pt x="194" y="21234"/>
                </a:lnTo>
                <a:lnTo>
                  <a:pt x="127" y="21115"/>
                </a:lnTo>
                <a:lnTo>
                  <a:pt x="73" y="20984"/>
                </a:lnTo>
                <a:lnTo>
                  <a:pt x="33" y="20843"/>
                </a:lnTo>
                <a:lnTo>
                  <a:pt x="9" y="20693"/>
                </a:lnTo>
                <a:lnTo>
                  <a:pt x="0" y="20535"/>
                </a:lnTo>
                <a:lnTo>
                  <a:pt x="0" y="106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bk object 17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764540" y="455420"/>
            <a:ext cx="7614919" cy="112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723391" y="1510411"/>
            <a:ext cx="7485381" cy="447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AFE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"/>
          <p:cNvSpPr/>
          <p:nvPr/>
        </p:nvSpPr>
        <p:spPr>
          <a:xfrm>
            <a:off x="62483" y="1517902"/>
            <a:ext cx="9022082" cy="1458470"/>
          </a:xfrm>
          <a:prstGeom prst="rect">
            <a:avLst/>
          </a:pr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object 3"/>
          <p:cNvSpPr/>
          <p:nvPr/>
        </p:nvSpPr>
        <p:spPr>
          <a:xfrm>
            <a:off x="62483" y="1395983"/>
            <a:ext cx="9022082" cy="121922"/>
          </a:xfrm>
          <a:prstGeom prst="rect">
            <a:avLst/>
          </a:prstGeom>
          <a:solidFill>
            <a:srgbClr val="E6B0A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object 4"/>
          <p:cNvSpPr/>
          <p:nvPr/>
        </p:nvSpPr>
        <p:spPr>
          <a:xfrm>
            <a:off x="62483" y="2976372"/>
            <a:ext cx="9022082" cy="111252"/>
          </a:xfrm>
          <a:prstGeom prst="rect">
            <a:avLst/>
          </a:prstGeom>
          <a:solidFill>
            <a:srgbClr val="91848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object 5"/>
          <p:cNvSpPr txBox="1"/>
          <p:nvPr/>
        </p:nvSpPr>
        <p:spPr>
          <a:xfrm>
            <a:off x="3343402" y="3273323"/>
            <a:ext cx="2305686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30480" indent="37465" algn="ctr">
              <a:lnSpc>
                <a:spcPct val="116999"/>
              </a:lnSpc>
              <a:spcBef>
                <a:spcPts val="100"/>
              </a:spcBef>
              <a:defRPr sz="1900">
                <a:solidFill>
                  <a:srgbClr val="69636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 Swaapnika</a:t>
            </a:r>
          </a:p>
        </p:txBody>
      </p:sp>
      <p:sp>
        <p:nvSpPr>
          <p:cNvPr id="81" name="object 6"/>
          <p:cNvSpPr/>
          <p:nvPr/>
        </p:nvSpPr>
        <p:spPr>
          <a:xfrm>
            <a:off x="1414271" y="1897378"/>
            <a:ext cx="6321554" cy="7376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object 7"/>
          <p:cNvSpPr/>
          <p:nvPr/>
        </p:nvSpPr>
        <p:spPr>
          <a:xfrm>
            <a:off x="1456563" y="1970277"/>
            <a:ext cx="6236082" cy="6527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object 2"/>
          <p:cNvSpPr/>
          <p:nvPr/>
        </p:nvSpPr>
        <p:spPr>
          <a:xfrm>
            <a:off x="603504" y="1025652"/>
            <a:ext cx="996695" cy="339853"/>
          </a:xfrm>
          <a:prstGeom prst="rect">
            <a:avLst/>
          </a:prstGeom>
          <a:ln w="9144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object 3"/>
          <p:cNvSpPr txBox="1"/>
          <p:nvPr/>
        </p:nvSpPr>
        <p:spPr>
          <a:xfrm>
            <a:off x="682244" y="1067052"/>
            <a:ext cx="834390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-10" sz="1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Cont’d...</a:t>
            </a:r>
          </a:p>
        </p:txBody>
      </p:sp>
      <p:sp>
        <p:nvSpPr>
          <p:cNvPr id="199" name="object 4"/>
          <p:cNvSpPr/>
          <p:nvPr/>
        </p:nvSpPr>
        <p:spPr>
          <a:xfrm>
            <a:off x="603503" y="1351788"/>
            <a:ext cx="6254498" cy="52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44" y="21454"/>
                </a:lnTo>
                <a:lnTo>
                  <a:pt x="144" y="2310"/>
                </a:lnTo>
                <a:lnTo>
                  <a:pt x="19291" y="2310"/>
                </a:lnTo>
                <a:lnTo>
                  <a:pt x="2160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object 5"/>
          <p:cNvSpPr txBox="1"/>
          <p:nvPr>
            <p:ph type="title"/>
          </p:nvPr>
        </p:nvSpPr>
        <p:spPr>
          <a:xfrm>
            <a:off x="1034591" y="1151000"/>
            <a:ext cx="2374266" cy="42227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High dose</a:t>
            </a:r>
            <a:r>
              <a:rPr spc="-200"/>
              <a:t> </a:t>
            </a:r>
            <a:r>
              <a:t>DST</a:t>
            </a:r>
          </a:p>
        </p:txBody>
      </p:sp>
      <p:sp>
        <p:nvSpPr>
          <p:cNvPr id="201" name="object 6"/>
          <p:cNvSpPr txBox="1"/>
          <p:nvPr/>
        </p:nvSpPr>
        <p:spPr>
          <a:xfrm>
            <a:off x="993444" y="1571242"/>
            <a:ext cx="7195819" cy="503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18440" indent="-205740">
              <a:spcBef>
                <a:spcPts val="1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2 mg 6 hrly for 2</a:t>
            </a:r>
            <a:r>
              <a:rPr spc="-10"/>
              <a:t> </a:t>
            </a:r>
            <a:r>
              <a:t>days</a:t>
            </a:r>
          </a:p>
          <a:p>
            <a:pPr marL="218440" marR="245109" indent="-205740">
              <a:lnSpc>
                <a:spcPts val="2800"/>
              </a:lnSpc>
              <a:spcBef>
                <a:spcPts val="4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Cortisol level measured at 8 AM on Day 0</a:t>
            </a:r>
            <a:r>
              <a:rPr spc="-229"/>
              <a:t> </a:t>
            </a:r>
            <a:r>
              <a:t>and  Day</a:t>
            </a:r>
            <a:r>
              <a:rPr spc="-15"/>
              <a:t> </a:t>
            </a:r>
            <a:r>
              <a:t>2</a:t>
            </a:r>
          </a:p>
          <a:p>
            <a:pPr marL="218440" marR="145414" indent="-205740">
              <a:lnSpc>
                <a:spcPts val="2800"/>
              </a:lnSpc>
              <a:spcBef>
                <a:spcPts val="4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Partial suppression</a:t>
            </a:r>
            <a:r>
              <a:rPr u="none">
                <a:uFillTx/>
              </a:rPr>
              <a:t> of cortisol (&gt;50%)</a:t>
            </a:r>
            <a:r>
              <a:rPr spc="-85" u="none">
                <a:uFillTx/>
              </a:rPr>
              <a:t> </a:t>
            </a:r>
            <a:r>
              <a:rPr u="none">
                <a:uFillTx/>
              </a:rPr>
              <a:t>confirms  Pituitary cause (Cushing</a:t>
            </a:r>
            <a:r>
              <a:rPr spc="-50" u="none">
                <a:uFillTx/>
              </a:rPr>
              <a:t> </a:t>
            </a:r>
            <a:r>
              <a:rPr u="none">
                <a:uFillTx/>
              </a:rPr>
              <a:t>disease)</a:t>
            </a:r>
          </a:p>
          <a:p>
            <a:pPr marL="218440" marR="756284" indent="-205740">
              <a:lnSpc>
                <a:spcPts val="2800"/>
              </a:lnSpc>
              <a:spcBef>
                <a:spcPts val="3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Failure to suppress</a:t>
            </a:r>
            <a:r>
              <a:rPr u="none">
                <a:uFillTx/>
              </a:rPr>
              <a:t> suggest Ectopic</a:t>
            </a:r>
            <a:r>
              <a:rPr spc="-215" u="none">
                <a:uFillTx/>
              </a:rPr>
              <a:t> </a:t>
            </a:r>
            <a:r>
              <a:rPr spc="5" u="none">
                <a:uFillTx/>
              </a:rPr>
              <a:t>ACTH  </a:t>
            </a:r>
            <a:r>
              <a:rPr u="none">
                <a:uFillTx/>
              </a:rPr>
              <a:t>syndrome</a:t>
            </a:r>
          </a:p>
          <a:p>
            <a:pPr>
              <a:buClr>
                <a:srgbClr val="D24717"/>
              </a:buClr>
              <a:buSzPct val="100000"/>
              <a:buChar char="●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53339">
              <a:defRPr b="1" sz="2600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CRH</a:t>
            </a:r>
            <a:r>
              <a:rPr spc="-30"/>
              <a:t> </a:t>
            </a:r>
            <a:r>
              <a:t>test</a:t>
            </a:r>
          </a:p>
          <a:p>
            <a:pPr marL="218440" indent="-205740"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100 µg bovine CRH IV is</a:t>
            </a:r>
            <a:r>
              <a:rPr spc="-45"/>
              <a:t> </a:t>
            </a:r>
            <a:r>
              <a:t>given</a:t>
            </a:r>
          </a:p>
          <a:p>
            <a:pPr marL="218440" indent="-205740"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Serum ACTH and cortisol measured for 2</a:t>
            </a:r>
            <a:r>
              <a:rPr spc="-189"/>
              <a:t> </a:t>
            </a:r>
            <a:r>
              <a:t>hours</a:t>
            </a:r>
          </a:p>
          <a:p>
            <a:pPr marL="218440" indent="-205740"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Incresed </a:t>
            </a:r>
            <a:r>
              <a:rPr spc="5"/>
              <a:t>ACTH </a:t>
            </a:r>
            <a:r>
              <a:t>and cortisol– Pituitary</a:t>
            </a:r>
            <a:r>
              <a:rPr spc="-215"/>
              <a:t> </a:t>
            </a:r>
            <a:r>
              <a:t>Cushing</a:t>
            </a:r>
          </a:p>
          <a:p>
            <a:pPr marL="218440" indent="-205740"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5"/>
              <a:t>response– </a:t>
            </a:r>
            <a:r>
              <a:t>Ectopic </a:t>
            </a:r>
            <a:r>
              <a:rPr spc="5"/>
              <a:t>ACTH</a:t>
            </a:r>
            <a:r>
              <a:rPr spc="-229"/>
              <a:t> </a:t>
            </a:r>
            <a:r>
              <a:t>syndrome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bject 2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object 3"/>
          <p:cNvSpPr txBox="1"/>
          <p:nvPr>
            <p:ph type="title"/>
          </p:nvPr>
        </p:nvSpPr>
        <p:spPr>
          <a:xfrm>
            <a:off x="764540" y="455421"/>
            <a:ext cx="7614919" cy="1123315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3600"/>
            </a:pPr>
            <a:r>
              <a:t>Common </a:t>
            </a:r>
            <a:r>
              <a:rPr spc="-100"/>
              <a:t>causes: Summary </a:t>
            </a:r>
            <a:r>
              <a:t>of  </a:t>
            </a:r>
            <a:r>
              <a:rPr spc="-100"/>
              <a:t>findings</a:t>
            </a:r>
          </a:p>
        </p:txBody>
      </p:sp>
      <p:graphicFrame>
        <p:nvGraphicFramePr>
          <p:cNvPr id="205" name="object 4"/>
          <p:cNvGraphicFramePr/>
          <p:nvPr/>
        </p:nvGraphicFramePr>
        <p:xfrm>
          <a:off x="184150" y="2127250"/>
          <a:ext cx="8765540" cy="3886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30805"/>
                <a:gridCol w="1035684"/>
                <a:gridCol w="1962150"/>
                <a:gridCol w="1704975"/>
                <a:gridCol w="1431925"/>
              </a:tblGrid>
              <a:tr h="4366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Disorder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UFC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b="1" spc="4" sz="2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HDDST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indent="92075" algn="l">
                        <a:spcBef>
                          <a:spcPts val="300"/>
                        </a:spcBef>
                        <a:defRPr b="1" sz="2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CRH</a:t>
                      </a:r>
                      <a:r>
                        <a:rPr spc="-35"/>
                        <a:t> </a:t>
                      </a:r>
                      <a:r>
                        <a:t>test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D24717"/>
                    </a:solidFill>
                  </a:tcPr>
                </a:tc>
              </a:tr>
              <a:tr h="764286">
                <a:tc>
                  <a:txBody>
                    <a:bodyPr/>
                    <a:lstStyle/>
                    <a:p>
                      <a:pPr indent="90805" algn="l">
                        <a:spcBef>
                          <a:spcPts val="300"/>
                        </a:spcBef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Adrenal</a:t>
                      </a:r>
                      <a:r>
                        <a:rPr spc="-25"/>
                        <a:t> </a:t>
                      </a:r>
                      <a:r>
                        <a:t>lesion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Not</a:t>
                      </a:r>
                      <a:r>
                        <a:rPr spc="-55"/>
                        <a:t> </a:t>
                      </a:r>
                      <a:r>
                        <a:t>suppressed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4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-ve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</a:tr>
              <a:tr h="1249807">
                <a:tc>
                  <a:txBody>
                    <a:bodyPr/>
                    <a:lstStyle/>
                    <a:p>
                      <a:pPr indent="90805" algn="l">
                        <a:spcBef>
                          <a:spcPts val="300"/>
                        </a:spcBef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Pituitary</a:t>
                      </a:r>
                    </a:p>
                    <a:p>
                      <a:pPr indent="440055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Microadenoma</a:t>
                      </a:r>
                    </a:p>
                    <a:p>
                      <a:pPr indent="440055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Macroadenoma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1439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High</a:t>
                      </a:r>
                    </a:p>
                    <a:p>
                      <a:pPr indent="91439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High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1439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Suppressed</a:t>
                      </a:r>
                    </a:p>
                    <a:p>
                      <a:pPr indent="91439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Not</a:t>
                      </a:r>
                      <a:r>
                        <a:rPr spc="-55"/>
                        <a:t> </a:t>
                      </a:r>
                      <a:r>
                        <a:t>suppressed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2075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High</a:t>
                      </a:r>
                    </a:p>
                    <a:p>
                      <a:pPr indent="92075"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High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2075" algn="l">
                        <a:defRPr spc="-4"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+ve</a:t>
                      </a:r>
                    </a:p>
                    <a:p>
                      <a:pPr indent="92075" algn="l">
                        <a:defRPr spc="-4"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+ve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</a:tr>
              <a:tr h="76581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Ectopic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Not</a:t>
                      </a:r>
                      <a:r>
                        <a:rPr spc="-55"/>
                        <a:t> </a:t>
                      </a:r>
                      <a:r>
                        <a:t>suppressed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4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-ve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</a:tr>
              <a:tr h="66967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Exogenous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indent="91439" algn="l">
                        <a:spcBef>
                          <a:spcPts val="300"/>
                        </a:spcBef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Not</a:t>
                      </a:r>
                      <a:r>
                        <a:rPr spc="-55"/>
                        <a:t> </a:t>
                      </a:r>
                      <a:r>
                        <a:t>suppressed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</a:pPr>
                      <a:r>
                        <a:rPr spc="-4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-ve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bject 2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object 3"/>
          <p:cNvSpPr txBox="1"/>
          <p:nvPr/>
        </p:nvSpPr>
        <p:spPr>
          <a:xfrm>
            <a:off x="723391" y="1449705"/>
            <a:ext cx="2358390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329" indent="-215265">
              <a:spcBef>
                <a:spcPts val="1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Adrenal</a:t>
            </a:r>
            <a:r>
              <a:rPr spc="-70"/>
              <a:t> </a:t>
            </a:r>
            <a:r>
              <a:rPr spc="5"/>
              <a:t>cause</a:t>
            </a:r>
          </a:p>
        </p:txBody>
      </p:sp>
      <p:sp>
        <p:nvSpPr>
          <p:cNvPr id="209" name="object 4"/>
          <p:cNvSpPr txBox="1"/>
          <p:nvPr/>
        </p:nvSpPr>
        <p:spPr>
          <a:xfrm>
            <a:off x="1153463" y="1843150"/>
            <a:ext cx="187198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USG</a:t>
            </a:r>
            <a:r>
              <a:rPr spc="-65"/>
              <a:t> </a:t>
            </a:r>
            <a:r>
              <a:t>abdomen</a:t>
            </a:r>
          </a:p>
        </p:txBody>
      </p:sp>
      <p:sp>
        <p:nvSpPr>
          <p:cNvPr id="210" name="object 5"/>
          <p:cNvSpPr/>
          <p:nvPr/>
        </p:nvSpPr>
        <p:spPr>
          <a:xfrm>
            <a:off x="987755" y="2023110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object 6"/>
          <p:cNvSpPr txBox="1"/>
          <p:nvPr/>
        </p:nvSpPr>
        <p:spPr>
          <a:xfrm>
            <a:off x="1153463" y="2199765"/>
            <a:ext cx="2229487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CT/MRI</a:t>
            </a:r>
            <a:r>
              <a:rPr spc="-39"/>
              <a:t> </a:t>
            </a:r>
            <a:r>
              <a:t>abdomen</a:t>
            </a:r>
          </a:p>
        </p:txBody>
      </p:sp>
      <p:sp>
        <p:nvSpPr>
          <p:cNvPr id="212" name="object 7"/>
          <p:cNvSpPr/>
          <p:nvPr/>
        </p:nvSpPr>
        <p:spPr>
          <a:xfrm>
            <a:off x="987755" y="2379726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object 8"/>
          <p:cNvSpPr/>
          <p:nvPr/>
        </p:nvSpPr>
        <p:spPr>
          <a:xfrm>
            <a:off x="987755" y="3461765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object 9"/>
          <p:cNvSpPr/>
          <p:nvPr/>
        </p:nvSpPr>
        <p:spPr>
          <a:xfrm>
            <a:off x="987755" y="4065270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object 10"/>
          <p:cNvSpPr txBox="1"/>
          <p:nvPr/>
        </p:nvSpPr>
        <p:spPr>
          <a:xfrm>
            <a:off x="723390" y="2888614"/>
            <a:ext cx="3561717" cy="190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329" indent="-215265">
              <a:lnSpc>
                <a:spcPts val="3100"/>
              </a:lnSpc>
              <a:spcBef>
                <a:spcPts val="1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Cushing</a:t>
            </a:r>
            <a:r>
              <a:rPr spc="-30"/>
              <a:t> </a:t>
            </a:r>
            <a:r>
              <a:rPr spc="5"/>
              <a:t>disease</a:t>
            </a:r>
          </a:p>
          <a:p>
            <a:pPr indent="442594">
              <a:lnSpc>
                <a:spcPts val="2600"/>
              </a:lnSpc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CT/MRI</a:t>
            </a:r>
            <a:r>
              <a:rPr spc="9"/>
              <a:t> </a:t>
            </a:r>
            <a:r>
              <a:t>head</a:t>
            </a:r>
          </a:p>
          <a:p>
            <a:pPr indent="623569">
              <a:lnSpc>
                <a:spcPts val="2000"/>
              </a:lnSpc>
              <a:spcBef>
                <a:spcPts val="100"/>
              </a:spcBef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↓ </a:t>
            </a:r>
            <a:r>
              <a:rPr b="0" spc="-5">
                <a:latin typeface="Leelawadee UI Semilight"/>
                <a:ea typeface="Leelawadee UI Semilight"/>
                <a:cs typeface="Leelawadee UI Semilight"/>
                <a:sym typeface="Leelawadee UI Semilight"/>
              </a:rPr>
              <a:t>No </a:t>
            </a:r>
            <a:r>
              <a:rPr b="0" spc="-10">
                <a:latin typeface="Leelawadee UI Semilight"/>
                <a:ea typeface="Leelawadee UI Semilight"/>
                <a:cs typeface="Leelawadee UI Semilight"/>
                <a:sym typeface="Leelawadee UI Semilight"/>
              </a:rPr>
              <a:t>mass</a:t>
            </a:r>
            <a:r>
              <a:rPr b="0" spc="-120">
                <a:latin typeface="Leelawadee UI Semilight"/>
                <a:ea typeface="Leelawadee UI Semilight"/>
                <a:cs typeface="Leelawadee UI Semilight"/>
                <a:sym typeface="Leelawadee UI Semilight"/>
              </a:rPr>
              <a:t> </a:t>
            </a:r>
            <a:r>
              <a:rPr b="0" spc="-5">
                <a:latin typeface="Leelawadee UI Semilight"/>
                <a:ea typeface="Leelawadee UI Semilight"/>
                <a:cs typeface="Leelawadee UI Semilight"/>
                <a:sym typeface="Leelawadee UI Semilight"/>
              </a:rPr>
              <a:t>seen</a:t>
            </a:r>
            <a:endParaRPr>
              <a:latin typeface="Leelawadee UI Semilight"/>
              <a:ea typeface="Leelawadee UI Semilight"/>
              <a:cs typeface="Leelawadee UI Semilight"/>
              <a:sym typeface="Leelawadee UI Semilight"/>
            </a:endParaRPr>
          </a:p>
          <a:p>
            <a:pPr marR="5080" indent="442594">
              <a:lnSpc>
                <a:spcPct val="80000"/>
              </a:lnSpc>
              <a:spcBef>
                <a:spcPts val="5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Bilateral inferior petrosal  blood sampling for</a:t>
            </a:r>
            <a:r>
              <a:rPr spc="-130"/>
              <a:t> </a:t>
            </a:r>
            <a:r>
              <a:t>ACTH  level</a:t>
            </a:r>
          </a:p>
        </p:txBody>
      </p:sp>
      <p:sp>
        <p:nvSpPr>
          <p:cNvPr id="216" name="object 11"/>
          <p:cNvSpPr txBox="1"/>
          <p:nvPr/>
        </p:nvSpPr>
        <p:spPr>
          <a:xfrm>
            <a:off x="723390" y="5108702"/>
            <a:ext cx="3846197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329" indent="-215265">
              <a:spcBef>
                <a:spcPts val="1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Ectopic </a:t>
            </a:r>
            <a:r>
              <a:rPr spc="5"/>
              <a:t>ACTH</a:t>
            </a:r>
            <a:r>
              <a:rPr spc="-245"/>
              <a:t> </a:t>
            </a:r>
            <a:r>
              <a:rPr spc="5"/>
              <a:t>syndrome</a:t>
            </a:r>
          </a:p>
        </p:txBody>
      </p:sp>
      <p:sp>
        <p:nvSpPr>
          <p:cNvPr id="217" name="object 12"/>
          <p:cNvSpPr/>
          <p:nvPr/>
        </p:nvSpPr>
        <p:spPr>
          <a:xfrm>
            <a:off x="987755" y="5683820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object 13"/>
          <p:cNvSpPr txBox="1"/>
          <p:nvPr/>
        </p:nvSpPr>
        <p:spPr>
          <a:xfrm>
            <a:off x="1153463" y="5504064"/>
            <a:ext cx="2458087" cy="663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pc="-9" sz="2200">
                <a:latin typeface="Arial"/>
                <a:ea typeface="Arial"/>
                <a:cs typeface="Arial"/>
                <a:sym typeface="Arial"/>
              </a:defRPr>
            </a:pPr>
            <a:r>
              <a:t>CXR</a:t>
            </a:r>
          </a:p>
          <a:p>
            <a:pPr indent="12700">
              <a:spcBef>
                <a:spcPts val="1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CT chest,</a:t>
            </a:r>
            <a:r>
              <a:rPr spc="-75"/>
              <a:t> </a:t>
            </a:r>
            <a:r>
              <a:t>abdomen</a:t>
            </a:r>
          </a:p>
        </p:txBody>
      </p:sp>
      <p:sp>
        <p:nvSpPr>
          <p:cNvPr id="219" name="object 14"/>
          <p:cNvSpPr/>
          <p:nvPr/>
        </p:nvSpPr>
        <p:spPr>
          <a:xfrm>
            <a:off x="987755" y="6040437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22" name="object 15"/>
          <p:cNvGrpSpPr/>
          <p:nvPr/>
        </p:nvGrpSpPr>
        <p:grpSpPr>
          <a:xfrm>
            <a:off x="4796028" y="120776"/>
            <a:ext cx="3895345" cy="1180721"/>
            <a:chOff x="0" y="0"/>
            <a:chExt cx="3895344" cy="1180719"/>
          </a:xfrm>
        </p:grpSpPr>
        <p:sp>
          <p:nvSpPr>
            <p:cNvPr id="220" name="Shape"/>
            <p:cNvSpPr/>
            <p:nvPr/>
          </p:nvSpPr>
          <p:spPr>
            <a:xfrm>
              <a:off x="0" y="0"/>
              <a:ext cx="3895345" cy="118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562" y="622"/>
                  </a:lnTo>
                  <a:lnTo>
                    <a:pt x="21458" y="1129"/>
                  </a:lnTo>
                  <a:lnTo>
                    <a:pt x="21304" y="1471"/>
                  </a:lnTo>
                  <a:lnTo>
                    <a:pt x="21116" y="1596"/>
                  </a:lnTo>
                  <a:lnTo>
                    <a:pt x="484" y="1596"/>
                  </a:lnTo>
                  <a:lnTo>
                    <a:pt x="296" y="1722"/>
                  </a:lnTo>
                  <a:lnTo>
                    <a:pt x="142" y="2064"/>
                  </a:lnTo>
                  <a:lnTo>
                    <a:pt x="38" y="2571"/>
                  </a:lnTo>
                  <a:lnTo>
                    <a:pt x="0" y="3192"/>
                  </a:lnTo>
                  <a:lnTo>
                    <a:pt x="0" y="20004"/>
                  </a:lnTo>
                  <a:lnTo>
                    <a:pt x="38" y="20625"/>
                  </a:lnTo>
                  <a:lnTo>
                    <a:pt x="142" y="21132"/>
                  </a:lnTo>
                  <a:lnTo>
                    <a:pt x="296" y="21474"/>
                  </a:lnTo>
                  <a:lnTo>
                    <a:pt x="484" y="21600"/>
                  </a:lnTo>
                  <a:lnTo>
                    <a:pt x="672" y="21474"/>
                  </a:lnTo>
                  <a:lnTo>
                    <a:pt x="826" y="21132"/>
                  </a:lnTo>
                  <a:lnTo>
                    <a:pt x="930" y="20625"/>
                  </a:lnTo>
                  <a:lnTo>
                    <a:pt x="968" y="20004"/>
                  </a:lnTo>
                  <a:lnTo>
                    <a:pt x="968" y="18408"/>
                  </a:lnTo>
                  <a:lnTo>
                    <a:pt x="21116" y="18408"/>
                  </a:lnTo>
                  <a:lnTo>
                    <a:pt x="21304" y="18282"/>
                  </a:lnTo>
                  <a:lnTo>
                    <a:pt x="21458" y="17940"/>
                  </a:lnTo>
                  <a:lnTo>
                    <a:pt x="21562" y="17432"/>
                  </a:lnTo>
                  <a:lnTo>
                    <a:pt x="21600" y="16812"/>
                  </a:lnTo>
                  <a:lnTo>
                    <a:pt x="21600" y="4791"/>
                  </a:lnTo>
                  <a:lnTo>
                    <a:pt x="484" y="4791"/>
                  </a:lnTo>
                  <a:lnTo>
                    <a:pt x="484" y="3192"/>
                  </a:lnTo>
                  <a:lnTo>
                    <a:pt x="503" y="2882"/>
                  </a:lnTo>
                  <a:lnTo>
                    <a:pt x="555" y="2629"/>
                  </a:lnTo>
                  <a:lnTo>
                    <a:pt x="632" y="2458"/>
                  </a:lnTo>
                  <a:lnTo>
                    <a:pt x="726" y="2395"/>
                  </a:lnTo>
                  <a:lnTo>
                    <a:pt x="21600" y="239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1" name="Shape"/>
            <p:cNvSpPr/>
            <p:nvPr/>
          </p:nvSpPr>
          <p:spPr>
            <a:xfrm>
              <a:off x="87248" y="0"/>
              <a:ext cx="3808097" cy="26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48" y="10800"/>
                  </a:lnTo>
                  <a:lnTo>
                    <a:pt x="344" y="11083"/>
                  </a:lnTo>
                  <a:lnTo>
                    <a:pt x="422" y="11854"/>
                  </a:lnTo>
                  <a:lnTo>
                    <a:pt x="475" y="12996"/>
                  </a:lnTo>
                  <a:lnTo>
                    <a:pt x="495" y="14393"/>
                  </a:lnTo>
                  <a:lnTo>
                    <a:pt x="456" y="17198"/>
                  </a:lnTo>
                  <a:lnTo>
                    <a:pt x="350" y="19489"/>
                  </a:lnTo>
                  <a:lnTo>
                    <a:pt x="193" y="210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  <a:moveTo>
                    <a:pt x="20610" y="0"/>
                  </a:moveTo>
                  <a:lnTo>
                    <a:pt x="20610" y="7197"/>
                  </a:lnTo>
                  <a:lnTo>
                    <a:pt x="21105" y="7197"/>
                  </a:lnTo>
                  <a:lnTo>
                    <a:pt x="21105" y="3603"/>
                  </a:lnTo>
                  <a:lnTo>
                    <a:pt x="20857" y="3603"/>
                  </a:lnTo>
                  <a:lnTo>
                    <a:pt x="20761" y="3320"/>
                  </a:lnTo>
                  <a:lnTo>
                    <a:pt x="20683" y="2548"/>
                  </a:lnTo>
                  <a:lnTo>
                    <a:pt x="20630" y="1403"/>
                  </a:lnTo>
                  <a:lnTo>
                    <a:pt x="20610" y="0"/>
                  </a:lnTo>
                  <a:close/>
                  <a:moveTo>
                    <a:pt x="21105" y="0"/>
                  </a:moveTo>
                  <a:lnTo>
                    <a:pt x="21086" y="1403"/>
                  </a:lnTo>
                  <a:lnTo>
                    <a:pt x="21033" y="2548"/>
                  </a:lnTo>
                  <a:lnTo>
                    <a:pt x="20954" y="3320"/>
                  </a:lnTo>
                  <a:lnTo>
                    <a:pt x="20857" y="3603"/>
                  </a:lnTo>
                  <a:lnTo>
                    <a:pt x="21105" y="3603"/>
                  </a:lnTo>
                  <a:lnTo>
                    <a:pt x="21105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6" name="object 16"/>
          <p:cNvGrpSpPr/>
          <p:nvPr/>
        </p:nvGrpSpPr>
        <p:grpSpPr>
          <a:xfrm>
            <a:off x="4883277" y="33527"/>
            <a:ext cx="3808096" cy="349125"/>
            <a:chOff x="0" y="0"/>
            <a:chExt cx="3808095" cy="349123"/>
          </a:xfrm>
        </p:grpSpPr>
        <p:sp>
          <p:nvSpPr>
            <p:cNvPr id="223" name="Shape"/>
            <p:cNvSpPr/>
            <p:nvPr/>
          </p:nvSpPr>
          <p:spPr>
            <a:xfrm>
              <a:off x="-1" y="218186"/>
              <a:ext cx="87250" cy="13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lnTo>
                    <a:pt x="6605" y="566"/>
                  </a:lnTo>
                  <a:lnTo>
                    <a:pt x="3168" y="2108"/>
                  </a:lnTo>
                  <a:lnTo>
                    <a:pt x="850" y="4393"/>
                  </a:lnTo>
                  <a:lnTo>
                    <a:pt x="0" y="7186"/>
                  </a:lnTo>
                  <a:lnTo>
                    <a:pt x="0" y="21600"/>
                  </a:lnTo>
                  <a:lnTo>
                    <a:pt x="8415" y="20467"/>
                  </a:lnTo>
                  <a:lnTo>
                    <a:pt x="15280" y="17378"/>
                  </a:lnTo>
                  <a:lnTo>
                    <a:pt x="19905" y="12797"/>
                  </a:lnTo>
                  <a:lnTo>
                    <a:pt x="21600" y="7186"/>
                  </a:lnTo>
                  <a:lnTo>
                    <a:pt x="20751" y="4393"/>
                  </a:lnTo>
                  <a:lnTo>
                    <a:pt x="18436" y="2108"/>
                  </a:lnTo>
                  <a:lnTo>
                    <a:pt x="15008" y="566"/>
                  </a:lnTo>
                  <a:lnTo>
                    <a:pt x="10815" y="0"/>
                  </a:lnTo>
                  <a:close/>
                </a:path>
              </a:pathLst>
            </a:custGeom>
            <a:solidFill>
              <a:srgbClr val="C3C3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4" name="Shape"/>
            <p:cNvSpPr/>
            <p:nvPr/>
          </p:nvSpPr>
          <p:spPr>
            <a:xfrm>
              <a:off x="3720846" y="87248"/>
              <a:ext cx="87250" cy="8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402" y="19905"/>
                  </a:lnTo>
                  <a:lnTo>
                    <a:pt x="15268" y="15280"/>
                  </a:lnTo>
                  <a:lnTo>
                    <a:pt x="19901" y="841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3C3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5" name="Shape"/>
            <p:cNvSpPr/>
            <p:nvPr/>
          </p:nvSpPr>
          <p:spPr>
            <a:xfrm>
              <a:off x="3633597" y="-1"/>
              <a:ext cx="174499" cy="13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6592" y="1132"/>
                  </a:lnTo>
                  <a:lnTo>
                    <a:pt x="3160" y="4219"/>
                  </a:lnTo>
                  <a:lnTo>
                    <a:pt x="847" y="8794"/>
                  </a:lnTo>
                  <a:lnTo>
                    <a:pt x="0" y="14393"/>
                  </a:lnTo>
                  <a:lnTo>
                    <a:pt x="425" y="17198"/>
                  </a:lnTo>
                  <a:lnTo>
                    <a:pt x="1582" y="19489"/>
                  </a:lnTo>
                  <a:lnTo>
                    <a:pt x="3296" y="21034"/>
                  </a:lnTo>
                  <a:lnTo>
                    <a:pt x="5392" y="21600"/>
                  </a:lnTo>
                  <a:lnTo>
                    <a:pt x="7497" y="21034"/>
                  </a:lnTo>
                  <a:lnTo>
                    <a:pt x="9216" y="19489"/>
                  </a:lnTo>
                  <a:lnTo>
                    <a:pt x="10375" y="17198"/>
                  </a:lnTo>
                  <a:lnTo>
                    <a:pt x="10800" y="14393"/>
                  </a:lnTo>
                  <a:lnTo>
                    <a:pt x="21600" y="14393"/>
                  </a:lnTo>
                  <a:lnTo>
                    <a:pt x="20750" y="8794"/>
                  </a:lnTo>
                  <a:lnTo>
                    <a:pt x="18434" y="4219"/>
                  </a:lnTo>
                  <a:lnTo>
                    <a:pt x="15001" y="113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3C3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7" name="object 17"/>
          <p:cNvSpPr/>
          <p:nvPr/>
        </p:nvSpPr>
        <p:spPr>
          <a:xfrm>
            <a:off x="8512302" y="116204"/>
            <a:ext cx="183643" cy="963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8" name="object 18"/>
          <p:cNvSpPr/>
          <p:nvPr/>
        </p:nvSpPr>
        <p:spPr>
          <a:xfrm>
            <a:off x="4791454" y="247140"/>
            <a:ext cx="183643" cy="1400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9" name="object 19"/>
          <p:cNvSpPr/>
          <p:nvPr/>
        </p:nvSpPr>
        <p:spPr>
          <a:xfrm>
            <a:off x="4970526" y="295275"/>
            <a:ext cx="1" cy="831723"/>
          </a:xfrm>
          <a:prstGeom prst="line">
            <a:avLst/>
          </a:prstGeom>
          <a:ln w="9144">
            <a:solidFill>
              <a:srgbClr val="00AF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object 20"/>
          <p:cNvSpPr txBox="1"/>
          <p:nvPr/>
        </p:nvSpPr>
        <p:spPr>
          <a:xfrm>
            <a:off x="5050663" y="247522"/>
            <a:ext cx="2368551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221F1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Other tests (to see the</a:t>
            </a:r>
            <a:r>
              <a:rPr spc="-185"/>
              <a:t> </a:t>
            </a:r>
            <a:r>
              <a:rPr spc="-5"/>
              <a:t>effect):</a:t>
            </a:r>
          </a:p>
          <a:p>
            <a:pPr indent="12700">
              <a:defRPr sz="1100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x </a:t>
            </a:r>
            <a:r>
              <a:rPr sz="1400">
                <a:solidFill>
                  <a:srgbClr val="221F1F"/>
                </a:solidFill>
              </a:rPr>
              <a:t>Electrolytes</a:t>
            </a:r>
            <a:r>
              <a:rPr spc="-65" sz="1400">
                <a:solidFill>
                  <a:srgbClr val="221F1F"/>
                </a:solidFill>
              </a:rPr>
              <a:t> </a:t>
            </a:r>
            <a:r>
              <a:rPr spc="-5" sz="1400">
                <a:solidFill>
                  <a:srgbClr val="221F1F"/>
                </a:solidFill>
              </a:rPr>
              <a:t>(hypokalemia).</a:t>
            </a:r>
          </a:p>
        </p:txBody>
      </p:sp>
      <p:sp>
        <p:nvSpPr>
          <p:cNvPr id="231" name="object 21"/>
          <p:cNvSpPr txBox="1"/>
          <p:nvPr/>
        </p:nvSpPr>
        <p:spPr>
          <a:xfrm>
            <a:off x="5050663" y="674877"/>
            <a:ext cx="108331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x </a:t>
            </a:r>
            <a:r>
              <a:rPr sz="1400">
                <a:solidFill>
                  <a:srgbClr val="221F1F"/>
                </a:solidFill>
              </a:rPr>
              <a:t>Blood</a:t>
            </a:r>
            <a:r>
              <a:rPr spc="-100" sz="1400">
                <a:solidFill>
                  <a:srgbClr val="221F1F"/>
                </a:solidFill>
              </a:rPr>
              <a:t> </a:t>
            </a:r>
            <a:r>
              <a:rPr sz="1400">
                <a:solidFill>
                  <a:srgbClr val="221F1F"/>
                </a:solidFill>
              </a:rPr>
              <a:t>sugar</a:t>
            </a:r>
          </a:p>
        </p:txBody>
      </p:sp>
      <p:sp>
        <p:nvSpPr>
          <p:cNvPr id="232" name="object 22"/>
          <p:cNvSpPr txBox="1"/>
          <p:nvPr>
            <p:ph type="title"/>
          </p:nvPr>
        </p:nvSpPr>
        <p:spPr>
          <a:xfrm>
            <a:off x="739139" y="595705"/>
            <a:ext cx="7558407" cy="574676"/>
          </a:xfrm>
          <a:prstGeom prst="rect">
            <a:avLst/>
          </a:prstGeom>
        </p:spPr>
        <p:txBody>
          <a:bodyPr/>
          <a:lstStyle/>
          <a:p>
            <a:pPr indent="24764" defTabSz="594359">
              <a:defRPr baseline="-21696" sz="3509"/>
            </a:pPr>
            <a:r>
              <a:t>Other </a:t>
            </a:r>
            <a:r>
              <a:rPr spc="-65"/>
              <a:t>I</a:t>
            </a:r>
            <a:r>
              <a:t>nvestigat</a:t>
            </a:r>
            <a:r>
              <a:rPr spc="-65"/>
              <a:t>i</a:t>
            </a:r>
            <a:r>
              <a:t>on</a:t>
            </a:r>
            <a:r>
              <a:rPr spc="-1040"/>
              <a:t>s</a:t>
            </a:r>
            <a:r>
              <a:rPr b="0" baseline="0" sz="714">
                <a:solidFill>
                  <a:srgbClr val="00ADEE"/>
                </a:solidFill>
              </a:rPr>
              <a:t>x</a:t>
            </a:r>
            <a:r>
              <a:rPr b="0" baseline="0" spc="-65" sz="714">
                <a:solidFill>
                  <a:srgbClr val="00ADEE"/>
                </a:solidFill>
              </a:rPr>
              <a:t> </a:t>
            </a:r>
            <a:r>
              <a:rPr b="0" baseline="0" sz="909">
                <a:solidFill>
                  <a:srgbClr val="221F1F"/>
                </a:solidFill>
              </a:rPr>
              <a:t>Bo</a:t>
            </a:r>
            <a:r>
              <a:rPr b="0" baseline="0" spc="-65" sz="909">
                <a:solidFill>
                  <a:srgbClr val="221F1F"/>
                </a:solidFill>
              </a:rPr>
              <a:t>n</a:t>
            </a:r>
            <a:r>
              <a:rPr b="0" baseline="0" sz="909">
                <a:solidFill>
                  <a:srgbClr val="221F1F"/>
                </a:solidFill>
              </a:rPr>
              <a:t>e</a:t>
            </a:r>
            <a:r>
              <a:rPr b="0" baseline="0" spc="-65" sz="909">
                <a:solidFill>
                  <a:srgbClr val="221F1F"/>
                </a:solidFill>
              </a:rPr>
              <a:t> m</a:t>
            </a:r>
            <a:r>
              <a:rPr b="0" baseline="0" sz="909">
                <a:solidFill>
                  <a:srgbClr val="221F1F"/>
                </a:solidFill>
              </a:rPr>
              <a:t>ass</a:t>
            </a:r>
            <a:r>
              <a:rPr b="0" baseline="0" spc="-65" sz="909">
                <a:solidFill>
                  <a:srgbClr val="221F1F"/>
                </a:solidFill>
              </a:rPr>
              <a:t> </a:t>
            </a:r>
            <a:r>
              <a:rPr b="0" baseline="0" sz="909">
                <a:solidFill>
                  <a:srgbClr val="221F1F"/>
                </a:solidFill>
              </a:rPr>
              <a:t>de</a:t>
            </a:r>
            <a:r>
              <a:rPr b="0" baseline="0" spc="-65" sz="909">
                <a:solidFill>
                  <a:srgbClr val="221F1F"/>
                </a:solidFill>
              </a:rPr>
              <a:t>n</a:t>
            </a:r>
            <a:r>
              <a:rPr b="0" baseline="0" sz="909">
                <a:solidFill>
                  <a:srgbClr val="221F1F"/>
                </a:solidFill>
              </a:rPr>
              <a:t>sity</a:t>
            </a:r>
            <a:r>
              <a:rPr b="0" baseline="0" spc="-65" sz="909">
                <a:solidFill>
                  <a:srgbClr val="221F1F"/>
                </a:solidFill>
              </a:rPr>
              <a:t> </a:t>
            </a:r>
            <a:r>
              <a:rPr b="0" baseline="0" sz="909">
                <a:solidFill>
                  <a:srgbClr val="221F1F"/>
                </a:solidFill>
              </a:rPr>
              <a:t>to</a:t>
            </a:r>
            <a:r>
              <a:rPr b="0" baseline="0" spc="-65" sz="909">
                <a:solidFill>
                  <a:srgbClr val="221F1F"/>
                </a:solidFill>
              </a:rPr>
              <a:t> </a:t>
            </a:r>
            <a:r>
              <a:rPr b="0" baseline="0" sz="909">
                <a:solidFill>
                  <a:srgbClr val="221F1F"/>
                </a:solidFill>
              </a:rPr>
              <a:t>see</a:t>
            </a:r>
            <a:r>
              <a:rPr b="0" baseline="0" spc="-65" sz="909">
                <a:solidFill>
                  <a:srgbClr val="221F1F"/>
                </a:solidFill>
              </a:rPr>
              <a:t> </a:t>
            </a:r>
            <a:r>
              <a:rPr b="0" baseline="0" sz="909">
                <a:solidFill>
                  <a:srgbClr val="221F1F"/>
                </a:solidFill>
              </a:rPr>
              <a:t>osteo</a:t>
            </a:r>
            <a:r>
              <a:rPr b="0" baseline="0" spc="-65" sz="909">
                <a:solidFill>
                  <a:srgbClr val="221F1F"/>
                </a:solidFill>
              </a:rPr>
              <a:t>p</a:t>
            </a:r>
            <a:r>
              <a:rPr b="0" baseline="0" sz="909">
                <a:solidFill>
                  <a:srgbClr val="221F1F"/>
                </a:solidFill>
              </a:rPr>
              <a:t>or</a:t>
            </a:r>
            <a:r>
              <a:rPr b="0" baseline="0" spc="-65" sz="909">
                <a:solidFill>
                  <a:srgbClr val="221F1F"/>
                </a:solidFill>
              </a:rPr>
              <a:t>os</a:t>
            </a:r>
            <a:r>
              <a:rPr b="0" baseline="0" sz="909">
                <a:solidFill>
                  <a:srgbClr val="221F1F"/>
                </a:solidFill>
              </a:rPr>
              <a:t>is</a:t>
            </a:r>
          </a:p>
        </p:txBody>
      </p:sp>
      <p:sp>
        <p:nvSpPr>
          <p:cNvPr id="233" name="object 23"/>
          <p:cNvSpPr/>
          <p:nvPr/>
        </p:nvSpPr>
        <p:spPr>
          <a:xfrm>
            <a:off x="3250692" y="1810511"/>
            <a:ext cx="5472684" cy="92659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object 24"/>
          <p:cNvSpPr/>
          <p:nvPr/>
        </p:nvSpPr>
        <p:spPr>
          <a:xfrm>
            <a:off x="6038088" y="1891283"/>
            <a:ext cx="2688336" cy="83362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5" name="object 25"/>
          <p:cNvSpPr/>
          <p:nvPr/>
        </p:nvSpPr>
        <p:spPr>
          <a:xfrm>
            <a:off x="6088379" y="1828800"/>
            <a:ext cx="2590801" cy="8382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object 26"/>
          <p:cNvSpPr/>
          <p:nvPr/>
        </p:nvSpPr>
        <p:spPr>
          <a:xfrm>
            <a:off x="5968746" y="1828800"/>
            <a:ext cx="1" cy="838200"/>
          </a:xfrm>
          <a:prstGeom prst="line">
            <a:avLst/>
          </a:prstGeom>
          <a:ln w="9144">
            <a:solidFill>
              <a:srgbClr val="AE340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7" name="object 27"/>
          <p:cNvSpPr/>
          <p:nvPr/>
        </p:nvSpPr>
        <p:spPr>
          <a:xfrm flipH="1" flipV="1">
            <a:off x="3294888" y="2322576"/>
            <a:ext cx="2673859" cy="254"/>
          </a:xfrm>
          <a:prstGeom prst="line">
            <a:avLst/>
          </a:prstGeom>
          <a:ln w="9144">
            <a:solidFill>
              <a:srgbClr val="AE340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8" name="object 28"/>
          <p:cNvSpPr txBox="1"/>
          <p:nvPr/>
        </p:nvSpPr>
        <p:spPr>
          <a:xfrm>
            <a:off x="6088379" y="1828800"/>
            <a:ext cx="2590801" cy="535066"/>
          </a:xfrm>
          <a:prstGeom prst="rect">
            <a:avLst/>
          </a:prstGeom>
          <a:ln w="9144">
            <a:solidFill>
              <a:srgbClr val="AE34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0"/>
              </a:spcBef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Looking </a:t>
            </a:r>
            <a:r>
              <a:rPr spc="0"/>
              <a:t>for</a:t>
            </a:r>
            <a:r>
              <a:rPr spc="-100"/>
              <a:t> </a:t>
            </a:r>
            <a:r>
              <a:rPr spc="-5"/>
              <a:t>Adrenal</a:t>
            </a:r>
          </a:p>
          <a:p>
            <a:pPr algn="ctr"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adenoma or</a:t>
            </a:r>
            <a:r>
              <a:rPr spc="-10"/>
              <a:t> </a:t>
            </a:r>
            <a:r>
              <a:t>carcinoma</a:t>
            </a:r>
          </a:p>
        </p:txBody>
      </p:sp>
      <p:sp>
        <p:nvSpPr>
          <p:cNvPr id="239" name="object 29"/>
          <p:cNvSpPr/>
          <p:nvPr/>
        </p:nvSpPr>
        <p:spPr>
          <a:xfrm>
            <a:off x="4785359" y="3643884"/>
            <a:ext cx="3950209" cy="97078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object 30"/>
          <p:cNvSpPr/>
          <p:nvPr/>
        </p:nvSpPr>
        <p:spPr>
          <a:xfrm>
            <a:off x="6077710" y="3745991"/>
            <a:ext cx="2622805" cy="83362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object 31"/>
          <p:cNvSpPr/>
          <p:nvPr/>
        </p:nvSpPr>
        <p:spPr>
          <a:xfrm>
            <a:off x="6088379" y="3662171"/>
            <a:ext cx="2602993" cy="88239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object 32"/>
          <p:cNvSpPr/>
          <p:nvPr/>
        </p:nvSpPr>
        <p:spPr>
          <a:xfrm>
            <a:off x="5968110" y="3662171"/>
            <a:ext cx="1" cy="882396"/>
          </a:xfrm>
          <a:prstGeom prst="line">
            <a:avLst/>
          </a:prstGeom>
          <a:ln w="9144">
            <a:solidFill>
              <a:srgbClr val="AE340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object 33"/>
          <p:cNvSpPr/>
          <p:nvPr/>
        </p:nvSpPr>
        <p:spPr>
          <a:xfrm flipH="1">
            <a:off x="4829554" y="4131564"/>
            <a:ext cx="1138558" cy="635"/>
          </a:xfrm>
          <a:prstGeom prst="line">
            <a:avLst/>
          </a:prstGeom>
          <a:ln w="9144">
            <a:solidFill>
              <a:srgbClr val="AE340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object 34"/>
          <p:cNvSpPr txBox="1"/>
          <p:nvPr/>
        </p:nvSpPr>
        <p:spPr>
          <a:xfrm>
            <a:off x="6088379" y="3662171"/>
            <a:ext cx="2603501" cy="535066"/>
          </a:xfrm>
          <a:prstGeom prst="rect">
            <a:avLst/>
          </a:prstGeom>
          <a:ln w="9144">
            <a:solidFill>
              <a:srgbClr val="AE34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57479" indent="294640">
              <a:spcBef>
                <a:spcPts val="12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Looking </a:t>
            </a:r>
            <a:r>
              <a:rPr spc="0"/>
              <a:t>for </a:t>
            </a:r>
            <a:r>
              <a:t>Pituitary  micro/</a:t>
            </a:r>
            <a:r>
              <a:rPr spc="-45"/>
              <a:t> </a:t>
            </a:r>
            <a:r>
              <a:t>macroadenoma</a:t>
            </a:r>
          </a:p>
        </p:txBody>
      </p:sp>
      <p:sp>
        <p:nvSpPr>
          <p:cNvPr id="245" name="object 35"/>
          <p:cNvSpPr/>
          <p:nvPr/>
        </p:nvSpPr>
        <p:spPr>
          <a:xfrm>
            <a:off x="4145279" y="5227320"/>
            <a:ext cx="4590288" cy="92659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object 36"/>
          <p:cNvSpPr/>
          <p:nvPr/>
        </p:nvSpPr>
        <p:spPr>
          <a:xfrm>
            <a:off x="6039610" y="5170932"/>
            <a:ext cx="2766061" cy="1107949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7" name="object 37"/>
          <p:cNvSpPr/>
          <p:nvPr/>
        </p:nvSpPr>
        <p:spPr>
          <a:xfrm>
            <a:off x="6091428" y="5245608"/>
            <a:ext cx="2599945" cy="838201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8" name="object 38"/>
          <p:cNvSpPr/>
          <p:nvPr/>
        </p:nvSpPr>
        <p:spPr>
          <a:xfrm>
            <a:off x="5971412" y="5245608"/>
            <a:ext cx="1" cy="838200"/>
          </a:xfrm>
          <a:prstGeom prst="line">
            <a:avLst/>
          </a:prstGeom>
          <a:ln w="9144">
            <a:solidFill>
              <a:srgbClr val="AE340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object 39"/>
          <p:cNvSpPr/>
          <p:nvPr/>
        </p:nvSpPr>
        <p:spPr>
          <a:xfrm flipH="1" flipV="1">
            <a:off x="4189603" y="5723368"/>
            <a:ext cx="1781811" cy="242"/>
          </a:xfrm>
          <a:prstGeom prst="line">
            <a:avLst/>
          </a:prstGeom>
          <a:ln w="9144">
            <a:solidFill>
              <a:srgbClr val="AE340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object 40"/>
          <p:cNvSpPr txBox="1"/>
          <p:nvPr/>
        </p:nvSpPr>
        <p:spPr>
          <a:xfrm>
            <a:off x="6091428" y="5245608"/>
            <a:ext cx="2600326" cy="801766"/>
          </a:xfrm>
          <a:prstGeom prst="rect">
            <a:avLst/>
          </a:prstGeom>
          <a:ln w="9144">
            <a:solidFill>
              <a:srgbClr val="AE34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17475" indent="130810" algn="just"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Looking </a:t>
            </a:r>
            <a:r>
              <a:rPr spc="0"/>
              <a:t>for Oat </a:t>
            </a:r>
            <a:r>
              <a:t>cell </a:t>
            </a:r>
            <a:r>
              <a:rPr spc="0"/>
              <a:t>ca,  </a:t>
            </a:r>
            <a:r>
              <a:t>Bronchial carcinoid, Ca  </a:t>
            </a:r>
            <a:r>
              <a:rPr spc="-10"/>
              <a:t>panc </a:t>
            </a:r>
            <a:r>
              <a:t>or </a:t>
            </a:r>
            <a:r>
              <a:rPr spc="0"/>
              <a:t>Wilms</a:t>
            </a:r>
            <a:r>
              <a:rPr spc="-15"/>
              <a:t> </a:t>
            </a:r>
            <a:r>
              <a:t>tumour</a:t>
            </a:r>
          </a:p>
        </p:txBody>
      </p:sp>
      <p:sp>
        <p:nvSpPr>
          <p:cNvPr id="251" name="object 41"/>
          <p:cNvSpPr/>
          <p:nvPr/>
        </p:nvSpPr>
        <p:spPr>
          <a:xfrm>
            <a:off x="3048000" y="1981200"/>
            <a:ext cx="246567" cy="659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026" y="0"/>
                </a:lnTo>
                <a:lnTo>
                  <a:pt x="20026" y="10800"/>
                </a:lnTo>
                <a:lnTo>
                  <a:pt x="21600" y="10800"/>
                </a:lnTo>
                <a:lnTo>
                  <a:pt x="20026" y="10800"/>
                </a:lnTo>
                <a:lnTo>
                  <a:pt x="20026" y="21600"/>
                </a:lnTo>
                <a:lnTo>
                  <a:pt x="0" y="21600"/>
                </a:lnTo>
              </a:path>
            </a:pathLst>
          </a:custGeom>
          <a:ln w="9144">
            <a:solidFill>
              <a:srgbClr val="801E1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object 42"/>
          <p:cNvSpPr/>
          <p:nvPr/>
        </p:nvSpPr>
        <p:spPr>
          <a:xfrm>
            <a:off x="4600194" y="3626358"/>
            <a:ext cx="246567" cy="1022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026" y="0"/>
                </a:lnTo>
                <a:lnTo>
                  <a:pt x="20026" y="10800"/>
                </a:lnTo>
                <a:lnTo>
                  <a:pt x="21600" y="10800"/>
                </a:lnTo>
                <a:lnTo>
                  <a:pt x="20026" y="10800"/>
                </a:lnTo>
                <a:lnTo>
                  <a:pt x="20026" y="21600"/>
                </a:lnTo>
                <a:lnTo>
                  <a:pt x="0" y="21600"/>
                </a:lnTo>
              </a:path>
            </a:pathLst>
          </a:custGeom>
          <a:ln w="19812">
            <a:solidFill>
              <a:srgbClr val="801E1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object 43"/>
          <p:cNvSpPr/>
          <p:nvPr/>
        </p:nvSpPr>
        <p:spPr>
          <a:xfrm>
            <a:off x="3962400" y="5391910"/>
            <a:ext cx="246567" cy="659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026" y="0"/>
                </a:lnTo>
                <a:lnTo>
                  <a:pt x="20026" y="10800"/>
                </a:lnTo>
                <a:lnTo>
                  <a:pt x="21600" y="10800"/>
                </a:lnTo>
                <a:lnTo>
                  <a:pt x="20026" y="10800"/>
                </a:lnTo>
                <a:lnTo>
                  <a:pt x="20026" y="21600"/>
                </a:lnTo>
                <a:lnTo>
                  <a:pt x="0" y="21600"/>
                </a:lnTo>
              </a:path>
            </a:pathLst>
          </a:custGeom>
          <a:ln w="9144">
            <a:solidFill>
              <a:srgbClr val="801E11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bject 2"/>
          <p:cNvSpPr/>
          <p:nvPr/>
        </p:nvSpPr>
        <p:spPr>
          <a:xfrm>
            <a:off x="64007" y="70103"/>
            <a:ext cx="9012936" cy="6693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65"/>
                </a:moveTo>
                <a:lnTo>
                  <a:pt x="9" y="907"/>
                </a:lnTo>
                <a:lnTo>
                  <a:pt x="33" y="757"/>
                </a:lnTo>
                <a:lnTo>
                  <a:pt x="73" y="616"/>
                </a:lnTo>
                <a:lnTo>
                  <a:pt x="127" y="485"/>
                </a:lnTo>
                <a:lnTo>
                  <a:pt x="194" y="366"/>
                </a:lnTo>
                <a:lnTo>
                  <a:pt x="272" y="261"/>
                </a:lnTo>
                <a:lnTo>
                  <a:pt x="360" y="172"/>
                </a:lnTo>
                <a:lnTo>
                  <a:pt x="457" y="99"/>
                </a:lnTo>
                <a:lnTo>
                  <a:pt x="562" y="45"/>
                </a:lnTo>
                <a:lnTo>
                  <a:pt x="674" y="12"/>
                </a:lnTo>
                <a:lnTo>
                  <a:pt x="791" y="0"/>
                </a:lnTo>
                <a:lnTo>
                  <a:pt x="20809" y="0"/>
                </a:lnTo>
                <a:lnTo>
                  <a:pt x="20926" y="12"/>
                </a:lnTo>
                <a:lnTo>
                  <a:pt x="21038" y="45"/>
                </a:lnTo>
                <a:lnTo>
                  <a:pt x="21143" y="99"/>
                </a:lnTo>
                <a:lnTo>
                  <a:pt x="21240" y="172"/>
                </a:lnTo>
                <a:lnTo>
                  <a:pt x="21328" y="261"/>
                </a:lnTo>
                <a:lnTo>
                  <a:pt x="21406" y="366"/>
                </a:lnTo>
                <a:lnTo>
                  <a:pt x="21473" y="485"/>
                </a:lnTo>
                <a:lnTo>
                  <a:pt x="21527" y="616"/>
                </a:lnTo>
                <a:lnTo>
                  <a:pt x="21567" y="757"/>
                </a:lnTo>
                <a:lnTo>
                  <a:pt x="21591" y="907"/>
                </a:lnTo>
                <a:lnTo>
                  <a:pt x="21600" y="1065"/>
                </a:lnTo>
                <a:lnTo>
                  <a:pt x="21600" y="20535"/>
                </a:lnTo>
                <a:lnTo>
                  <a:pt x="21591" y="20693"/>
                </a:lnTo>
                <a:lnTo>
                  <a:pt x="21567" y="20843"/>
                </a:lnTo>
                <a:lnTo>
                  <a:pt x="21527" y="20984"/>
                </a:lnTo>
                <a:lnTo>
                  <a:pt x="21473" y="21115"/>
                </a:lnTo>
                <a:lnTo>
                  <a:pt x="21406" y="21234"/>
                </a:lnTo>
                <a:lnTo>
                  <a:pt x="21328" y="21339"/>
                </a:lnTo>
                <a:lnTo>
                  <a:pt x="21240" y="21428"/>
                </a:lnTo>
                <a:lnTo>
                  <a:pt x="21143" y="21501"/>
                </a:lnTo>
                <a:lnTo>
                  <a:pt x="21038" y="21555"/>
                </a:lnTo>
                <a:lnTo>
                  <a:pt x="20926" y="21588"/>
                </a:lnTo>
                <a:lnTo>
                  <a:pt x="20809" y="21600"/>
                </a:lnTo>
                <a:lnTo>
                  <a:pt x="791" y="21600"/>
                </a:lnTo>
                <a:lnTo>
                  <a:pt x="674" y="21588"/>
                </a:lnTo>
                <a:lnTo>
                  <a:pt x="562" y="21555"/>
                </a:lnTo>
                <a:lnTo>
                  <a:pt x="457" y="21501"/>
                </a:lnTo>
                <a:lnTo>
                  <a:pt x="360" y="21428"/>
                </a:lnTo>
                <a:lnTo>
                  <a:pt x="272" y="21339"/>
                </a:lnTo>
                <a:lnTo>
                  <a:pt x="194" y="21234"/>
                </a:lnTo>
                <a:lnTo>
                  <a:pt x="127" y="21115"/>
                </a:lnTo>
                <a:lnTo>
                  <a:pt x="73" y="20984"/>
                </a:lnTo>
                <a:lnTo>
                  <a:pt x="33" y="20843"/>
                </a:lnTo>
                <a:lnTo>
                  <a:pt x="9" y="20693"/>
                </a:lnTo>
                <a:lnTo>
                  <a:pt x="0" y="20535"/>
                </a:lnTo>
                <a:lnTo>
                  <a:pt x="0" y="106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6" name="object 3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object 4"/>
          <p:cNvSpPr/>
          <p:nvPr/>
        </p:nvSpPr>
        <p:spPr>
          <a:xfrm>
            <a:off x="1679448" y="76200"/>
            <a:ext cx="6626353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61" name="object 5"/>
          <p:cNvGrpSpPr/>
          <p:nvPr/>
        </p:nvGrpSpPr>
        <p:grpSpPr>
          <a:xfrm>
            <a:off x="4837176" y="2857500"/>
            <a:ext cx="267971" cy="76200"/>
            <a:chOff x="0" y="0"/>
            <a:chExt cx="267970" cy="76200"/>
          </a:xfrm>
        </p:grpSpPr>
        <p:sp>
          <p:nvSpPr>
            <p:cNvPr id="258" name="Shape"/>
            <p:cNvSpPr/>
            <p:nvPr/>
          </p:nvSpPr>
          <p:spPr>
            <a:xfrm>
              <a:off x="-1" y="0"/>
              <a:ext cx="76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12600"/>
                  </a:lnTo>
                  <a:lnTo>
                    <a:pt x="18000" y="12600"/>
                  </a:lnTo>
                  <a:lnTo>
                    <a:pt x="18000" y="9000"/>
                  </a:lnTo>
                  <a:lnTo>
                    <a:pt x="21600" y="90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E34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Rectangle"/>
            <p:cNvSpPr/>
            <p:nvPr/>
          </p:nvSpPr>
          <p:spPr>
            <a:xfrm>
              <a:off x="76200" y="31750"/>
              <a:ext cx="191771" cy="12700"/>
            </a:xfrm>
            <a:prstGeom prst="rect">
              <a:avLst/>
            </a:prstGeom>
            <a:solidFill>
              <a:srgbClr val="AE340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Square"/>
            <p:cNvSpPr/>
            <p:nvPr/>
          </p:nvSpPr>
          <p:spPr>
            <a:xfrm>
              <a:off x="63500" y="31750"/>
              <a:ext cx="12700" cy="12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2" name="object 6"/>
          <p:cNvSpPr/>
          <p:nvPr/>
        </p:nvSpPr>
        <p:spPr>
          <a:xfrm>
            <a:off x="1022602" y="2667000"/>
            <a:ext cx="6400801" cy="4011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65" name="object 7"/>
          <p:cNvGrpSpPr/>
          <p:nvPr/>
        </p:nvGrpSpPr>
        <p:grpSpPr>
          <a:xfrm>
            <a:off x="5638800" y="5765024"/>
            <a:ext cx="3200400" cy="836943"/>
            <a:chOff x="0" y="0"/>
            <a:chExt cx="3200400" cy="836941"/>
          </a:xfrm>
        </p:grpSpPr>
        <p:sp>
          <p:nvSpPr>
            <p:cNvPr id="263" name="Rectangle"/>
            <p:cNvSpPr/>
            <p:nvPr/>
          </p:nvSpPr>
          <p:spPr>
            <a:xfrm>
              <a:off x="0" y="102374"/>
              <a:ext cx="3200400" cy="734568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Triangle"/>
            <p:cNvSpPr/>
            <p:nvPr/>
          </p:nvSpPr>
          <p:spPr>
            <a:xfrm>
              <a:off x="237488" y="0"/>
              <a:ext cx="1096012" cy="10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832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6" name="object 8"/>
          <p:cNvSpPr/>
          <p:nvPr/>
        </p:nvSpPr>
        <p:spPr>
          <a:xfrm>
            <a:off x="5638800" y="5765024"/>
            <a:ext cx="3200400" cy="836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642"/>
                </a:moveTo>
                <a:lnTo>
                  <a:pt x="3600" y="2642"/>
                </a:lnTo>
                <a:lnTo>
                  <a:pt x="1603" y="0"/>
                </a:lnTo>
                <a:lnTo>
                  <a:pt x="9000" y="2642"/>
                </a:lnTo>
                <a:lnTo>
                  <a:pt x="21600" y="2642"/>
                </a:lnTo>
                <a:lnTo>
                  <a:pt x="21600" y="21600"/>
                </a:lnTo>
                <a:lnTo>
                  <a:pt x="0" y="21600"/>
                </a:lnTo>
                <a:lnTo>
                  <a:pt x="0" y="2642"/>
                </a:lnTo>
                <a:close/>
              </a:path>
            </a:pathLst>
          </a:custGeom>
          <a:ln w="12191">
            <a:solidFill>
              <a:srgbClr val="00AFE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object 9"/>
          <p:cNvSpPr txBox="1"/>
          <p:nvPr/>
        </p:nvSpPr>
        <p:spPr>
          <a:xfrm>
            <a:off x="5946140" y="5955791"/>
            <a:ext cx="2588261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82319" marR="5080" indent="-770254">
              <a:spcBef>
                <a:spcPts val="100"/>
              </a:spcBef>
              <a:defRPr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Fig: </a:t>
            </a:r>
            <a:r>
              <a:rPr spc="-5"/>
              <a:t>Approach </a:t>
            </a:r>
            <a:r>
              <a:t>to</a:t>
            </a:r>
            <a:r>
              <a:rPr spc="-165"/>
              <a:t> </a:t>
            </a:r>
            <a:r>
              <a:rPr spc="-5"/>
              <a:t>Cushing  syndrome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object 2"/>
          <p:cNvGrpSpPr/>
          <p:nvPr/>
        </p:nvGrpSpPr>
        <p:grpSpPr>
          <a:xfrm>
            <a:off x="124967" y="416051"/>
            <a:ext cx="3380234" cy="921259"/>
            <a:chOff x="0" y="0"/>
            <a:chExt cx="3380232" cy="921258"/>
          </a:xfrm>
        </p:grpSpPr>
        <p:sp>
          <p:nvSpPr>
            <p:cNvPr id="269" name="Triangle"/>
            <p:cNvSpPr/>
            <p:nvPr/>
          </p:nvSpPr>
          <p:spPr>
            <a:xfrm>
              <a:off x="71690" y="804672"/>
              <a:ext cx="1336741" cy="11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945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DE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Rectangle"/>
            <p:cNvSpPr/>
            <p:nvPr/>
          </p:nvSpPr>
          <p:spPr>
            <a:xfrm>
              <a:off x="0" y="0"/>
              <a:ext cx="3380233" cy="804673"/>
            </a:xfrm>
            <a:prstGeom prst="rect">
              <a:avLst/>
            </a:prstGeom>
            <a:solidFill>
              <a:srgbClr val="E8DE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2" name="object 3"/>
          <p:cNvSpPr/>
          <p:nvPr/>
        </p:nvSpPr>
        <p:spPr>
          <a:xfrm>
            <a:off x="124967" y="416051"/>
            <a:ext cx="3380234" cy="921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8867"/>
                </a:lnTo>
                <a:lnTo>
                  <a:pt x="9000" y="18867"/>
                </a:lnTo>
                <a:lnTo>
                  <a:pt x="458" y="21600"/>
                </a:lnTo>
                <a:lnTo>
                  <a:pt x="3600" y="18867"/>
                </a:lnTo>
                <a:lnTo>
                  <a:pt x="0" y="1886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3" name="object 4"/>
          <p:cNvSpPr txBox="1"/>
          <p:nvPr>
            <p:ph type="title"/>
          </p:nvPr>
        </p:nvSpPr>
        <p:spPr>
          <a:xfrm>
            <a:off x="203097" y="591769"/>
            <a:ext cx="3157857" cy="3917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2400"/>
            </a:pPr>
            <a:r>
              <a:t>Differential</a:t>
            </a:r>
            <a:r>
              <a:rPr spc="-100"/>
              <a:t> Diagnosis</a:t>
            </a:r>
          </a:p>
        </p:txBody>
      </p:sp>
      <p:sp>
        <p:nvSpPr>
          <p:cNvPr id="274" name="object 5"/>
          <p:cNvSpPr/>
          <p:nvPr/>
        </p:nvSpPr>
        <p:spPr>
          <a:xfrm>
            <a:off x="152400" y="1417319"/>
            <a:ext cx="3352800" cy="4831080"/>
          </a:xfrm>
          <a:prstGeom prst="rect">
            <a:avLst/>
          </a:prstGeom>
          <a:solidFill>
            <a:srgbClr val="E8DEDE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5" name="object 6"/>
          <p:cNvSpPr/>
          <p:nvPr/>
        </p:nvSpPr>
        <p:spPr>
          <a:xfrm>
            <a:off x="152400" y="1417319"/>
            <a:ext cx="3352800" cy="483108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object 7"/>
          <p:cNvSpPr txBox="1"/>
          <p:nvPr/>
        </p:nvSpPr>
        <p:spPr>
          <a:xfrm>
            <a:off x="231139" y="1501775"/>
            <a:ext cx="2465072" cy="227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69900" indent="-457200">
              <a:spcBef>
                <a:spcPts val="100"/>
              </a:spcBef>
              <a:buClr>
                <a:srgbClr val="D24717"/>
              </a:buClr>
              <a:buSzPct val="85416"/>
              <a:buAutoNum type="arabicPeriod" startAt="1"/>
              <a:tabLst>
                <a:tab pos="457200" algn="l"/>
                <a:tab pos="4699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Simple</a:t>
            </a:r>
            <a:r>
              <a:rPr spc="-30"/>
              <a:t> </a:t>
            </a:r>
            <a:r>
              <a:t>obesity</a:t>
            </a:r>
          </a:p>
          <a:p>
            <a:pPr>
              <a:buClr>
                <a:srgbClr val="D24717"/>
              </a:buClr>
              <a:buSzPct val="100000"/>
              <a:buAutoNum type="arabicPeriod" startAt="1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Clr>
                <a:srgbClr val="D24717"/>
              </a:buClr>
              <a:buSzPct val="100000"/>
              <a:buAutoNum type="arabicPeriod" startAt="3"/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69900" marR="126364" indent="-457200">
              <a:buClr>
                <a:srgbClr val="D24717"/>
              </a:buClr>
              <a:buSzPct val="85416"/>
              <a:buAutoNum type="arabicPeriod" startAt="2"/>
              <a:tabLst>
                <a:tab pos="457200" algn="l"/>
                <a:tab pos="4699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Generalized  g</a:t>
            </a:r>
            <a:r>
              <a:rPr spc="-15"/>
              <a:t>l</a:t>
            </a:r>
            <a:r>
              <a:t>ucocortico</a:t>
            </a:r>
            <a:r>
              <a:rPr spc="-15"/>
              <a:t>i</a:t>
            </a:r>
            <a:r>
              <a:t>d  resistance</a:t>
            </a:r>
          </a:p>
        </p:txBody>
      </p:sp>
      <p:sp>
        <p:nvSpPr>
          <p:cNvPr id="277" name="object 8"/>
          <p:cNvSpPr txBox="1"/>
          <p:nvPr/>
        </p:nvSpPr>
        <p:spPr>
          <a:xfrm>
            <a:off x="231140" y="4733290"/>
            <a:ext cx="2733040" cy="136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69900" marR="5080" indent="-457200">
              <a:spcBef>
                <a:spcPts val="100"/>
              </a:spcBef>
              <a:buClr>
                <a:srgbClr val="D24717"/>
              </a:buClr>
              <a:buSzPct val="85416"/>
              <a:buAutoNum type="arabicPeriod" startAt="3"/>
              <a:tabLst>
                <a:tab pos="457200" algn="l"/>
                <a:tab pos="4699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Ps</a:t>
            </a:r>
            <a:r>
              <a:rPr spc="-10"/>
              <a:t>e</a:t>
            </a:r>
            <a:r>
              <a:rPr spc="-5"/>
              <a:t>ud</a:t>
            </a:r>
            <a:r>
              <a:rPr spc="-15"/>
              <a:t>o</a:t>
            </a:r>
            <a:r>
              <a:t>-</a:t>
            </a:r>
            <a:r>
              <a:rPr spc="-5"/>
              <a:t>C</a:t>
            </a:r>
            <a:r>
              <a:rPr spc="-15"/>
              <a:t>u</a:t>
            </a:r>
            <a:r>
              <a:rPr spc="-5"/>
              <a:t>shi</a:t>
            </a:r>
            <a:r>
              <a:rPr spc="-15"/>
              <a:t>n</a:t>
            </a:r>
            <a:r>
              <a:rPr spc="-5"/>
              <a:t>g  syndrome</a:t>
            </a:r>
          </a:p>
          <a:p>
            <a:pPr lvl="1" marL="424180" indent="-170815">
              <a:spcBef>
                <a:spcPts val="300"/>
              </a:spcBef>
              <a:buClr>
                <a:srgbClr val="9B2C1F"/>
              </a:buClr>
              <a:buSzPct val="85000"/>
              <a:buChar char="●"/>
              <a:tabLst>
                <a:tab pos="4191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Chronic</a:t>
            </a:r>
            <a:r>
              <a:rPr spc="-45"/>
              <a:t> </a:t>
            </a:r>
            <a:r>
              <a:t>alcoholism</a:t>
            </a:r>
          </a:p>
          <a:p>
            <a:pPr lvl="1" marL="424180" indent="-170815">
              <a:spcBef>
                <a:spcPts val="300"/>
              </a:spcBef>
              <a:buClr>
                <a:srgbClr val="9B2C1F"/>
              </a:buClr>
              <a:buSzPct val="85000"/>
              <a:buChar char="●"/>
              <a:tabLst>
                <a:tab pos="419100" algn="l"/>
              </a:tabLst>
              <a:defRPr spc="-4" sz="2000">
                <a:latin typeface="Arial"/>
                <a:ea typeface="Arial"/>
                <a:cs typeface="Arial"/>
                <a:sym typeface="Arial"/>
              </a:defRPr>
            </a:pPr>
            <a:r>
              <a:t>Severe</a:t>
            </a:r>
            <a:r>
              <a:rPr spc="-19"/>
              <a:t> </a:t>
            </a:r>
            <a:r>
              <a:rPr spc="0"/>
              <a:t>depression</a:t>
            </a:r>
          </a:p>
        </p:txBody>
      </p:sp>
      <p:sp>
        <p:nvSpPr>
          <p:cNvPr id="278" name="object 9"/>
          <p:cNvSpPr/>
          <p:nvPr/>
        </p:nvSpPr>
        <p:spPr>
          <a:xfrm>
            <a:off x="3767328" y="1619322"/>
            <a:ext cx="5156828" cy="177848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object 10"/>
          <p:cNvSpPr/>
          <p:nvPr/>
        </p:nvSpPr>
        <p:spPr>
          <a:xfrm>
            <a:off x="3779614" y="3630345"/>
            <a:ext cx="5123358" cy="17519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object 11"/>
          <p:cNvSpPr/>
          <p:nvPr/>
        </p:nvSpPr>
        <p:spPr>
          <a:xfrm>
            <a:off x="3277360" y="1600961"/>
            <a:ext cx="4572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94" y="0"/>
                </a:moveTo>
                <a:lnTo>
                  <a:pt x="8394" y="5400"/>
                </a:lnTo>
                <a:lnTo>
                  <a:pt x="0" y="5400"/>
                </a:lnTo>
                <a:lnTo>
                  <a:pt x="0" y="16200"/>
                </a:lnTo>
                <a:lnTo>
                  <a:pt x="8394" y="16200"/>
                </a:lnTo>
                <a:lnTo>
                  <a:pt x="8394" y="21600"/>
                </a:lnTo>
                <a:lnTo>
                  <a:pt x="21600" y="10800"/>
                </a:lnTo>
                <a:lnTo>
                  <a:pt x="8394" y="0"/>
                </a:lnTo>
                <a:close/>
              </a:path>
            </a:pathLst>
          </a:cu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object 12"/>
          <p:cNvSpPr/>
          <p:nvPr/>
        </p:nvSpPr>
        <p:spPr>
          <a:xfrm>
            <a:off x="3277360" y="1600961"/>
            <a:ext cx="4572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94" y="21600"/>
                </a:moveTo>
                <a:lnTo>
                  <a:pt x="8394" y="16200"/>
                </a:lnTo>
                <a:lnTo>
                  <a:pt x="0" y="16200"/>
                </a:lnTo>
                <a:lnTo>
                  <a:pt x="0" y="5400"/>
                </a:lnTo>
                <a:lnTo>
                  <a:pt x="8394" y="5400"/>
                </a:lnTo>
                <a:lnTo>
                  <a:pt x="8394" y="0"/>
                </a:lnTo>
                <a:lnTo>
                  <a:pt x="21600" y="10800"/>
                </a:lnTo>
                <a:lnTo>
                  <a:pt x="8394" y="21600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2" name="object 13"/>
          <p:cNvSpPr/>
          <p:nvPr/>
        </p:nvSpPr>
        <p:spPr>
          <a:xfrm>
            <a:off x="3277360" y="3594353"/>
            <a:ext cx="452629" cy="385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97" y="0"/>
                </a:moveTo>
                <a:lnTo>
                  <a:pt x="8097" y="5400"/>
                </a:lnTo>
                <a:lnTo>
                  <a:pt x="0" y="5400"/>
                </a:lnTo>
                <a:lnTo>
                  <a:pt x="0" y="16200"/>
                </a:lnTo>
                <a:lnTo>
                  <a:pt x="8097" y="16200"/>
                </a:lnTo>
                <a:lnTo>
                  <a:pt x="8097" y="21600"/>
                </a:lnTo>
                <a:lnTo>
                  <a:pt x="21600" y="10800"/>
                </a:lnTo>
                <a:lnTo>
                  <a:pt x="8097" y="0"/>
                </a:lnTo>
                <a:close/>
              </a:path>
            </a:pathLst>
          </a:cu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3" name="object 14"/>
          <p:cNvSpPr/>
          <p:nvPr/>
        </p:nvSpPr>
        <p:spPr>
          <a:xfrm>
            <a:off x="3277360" y="3594353"/>
            <a:ext cx="452629" cy="385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97" y="21600"/>
                </a:moveTo>
                <a:lnTo>
                  <a:pt x="8097" y="16200"/>
                </a:lnTo>
                <a:lnTo>
                  <a:pt x="0" y="16200"/>
                </a:lnTo>
                <a:lnTo>
                  <a:pt x="0" y="5400"/>
                </a:lnTo>
                <a:lnTo>
                  <a:pt x="8097" y="5400"/>
                </a:lnTo>
                <a:lnTo>
                  <a:pt x="8097" y="0"/>
                </a:lnTo>
                <a:lnTo>
                  <a:pt x="21600" y="10800"/>
                </a:lnTo>
                <a:lnTo>
                  <a:pt x="8097" y="21600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object 2"/>
          <p:cNvSpPr/>
          <p:nvPr/>
        </p:nvSpPr>
        <p:spPr>
          <a:xfrm>
            <a:off x="92964" y="3566159"/>
            <a:ext cx="9012936" cy="91441"/>
          </a:xfrm>
          <a:prstGeom prst="rect">
            <a:avLst/>
          </a:pr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object 3"/>
          <p:cNvSpPr/>
          <p:nvPr/>
        </p:nvSpPr>
        <p:spPr>
          <a:xfrm>
            <a:off x="91439" y="3529584"/>
            <a:ext cx="9014460" cy="45721"/>
          </a:xfrm>
          <a:prstGeom prst="rect">
            <a:avLst/>
          </a:prstGeom>
          <a:solidFill>
            <a:srgbClr val="E6B0A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object 4"/>
          <p:cNvSpPr/>
          <p:nvPr/>
        </p:nvSpPr>
        <p:spPr>
          <a:xfrm>
            <a:off x="91439" y="3657600"/>
            <a:ext cx="9014460" cy="45721"/>
          </a:xfrm>
          <a:prstGeom prst="rect">
            <a:avLst/>
          </a:prstGeom>
          <a:solidFill>
            <a:srgbClr val="91848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object 5"/>
          <p:cNvSpPr/>
          <p:nvPr/>
        </p:nvSpPr>
        <p:spPr>
          <a:xfrm>
            <a:off x="841247" y="3048000"/>
            <a:ext cx="1815084" cy="2849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bject 2"/>
          <p:cNvSpPr/>
          <p:nvPr/>
        </p:nvSpPr>
        <p:spPr>
          <a:xfrm>
            <a:off x="64007" y="70103"/>
            <a:ext cx="9012936" cy="6693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65"/>
                </a:moveTo>
                <a:lnTo>
                  <a:pt x="9" y="907"/>
                </a:lnTo>
                <a:lnTo>
                  <a:pt x="33" y="757"/>
                </a:lnTo>
                <a:lnTo>
                  <a:pt x="73" y="616"/>
                </a:lnTo>
                <a:lnTo>
                  <a:pt x="127" y="485"/>
                </a:lnTo>
                <a:lnTo>
                  <a:pt x="194" y="366"/>
                </a:lnTo>
                <a:lnTo>
                  <a:pt x="272" y="261"/>
                </a:lnTo>
                <a:lnTo>
                  <a:pt x="360" y="172"/>
                </a:lnTo>
                <a:lnTo>
                  <a:pt x="457" y="99"/>
                </a:lnTo>
                <a:lnTo>
                  <a:pt x="562" y="45"/>
                </a:lnTo>
                <a:lnTo>
                  <a:pt x="674" y="12"/>
                </a:lnTo>
                <a:lnTo>
                  <a:pt x="791" y="0"/>
                </a:lnTo>
                <a:lnTo>
                  <a:pt x="20809" y="0"/>
                </a:lnTo>
                <a:lnTo>
                  <a:pt x="20926" y="12"/>
                </a:lnTo>
                <a:lnTo>
                  <a:pt x="21038" y="45"/>
                </a:lnTo>
                <a:lnTo>
                  <a:pt x="21143" y="99"/>
                </a:lnTo>
                <a:lnTo>
                  <a:pt x="21240" y="172"/>
                </a:lnTo>
                <a:lnTo>
                  <a:pt x="21328" y="261"/>
                </a:lnTo>
                <a:lnTo>
                  <a:pt x="21406" y="366"/>
                </a:lnTo>
                <a:lnTo>
                  <a:pt x="21473" y="485"/>
                </a:lnTo>
                <a:lnTo>
                  <a:pt x="21527" y="616"/>
                </a:lnTo>
                <a:lnTo>
                  <a:pt x="21567" y="757"/>
                </a:lnTo>
                <a:lnTo>
                  <a:pt x="21591" y="907"/>
                </a:lnTo>
                <a:lnTo>
                  <a:pt x="21600" y="1065"/>
                </a:lnTo>
                <a:lnTo>
                  <a:pt x="21600" y="20535"/>
                </a:lnTo>
                <a:lnTo>
                  <a:pt x="21591" y="20693"/>
                </a:lnTo>
                <a:lnTo>
                  <a:pt x="21567" y="20843"/>
                </a:lnTo>
                <a:lnTo>
                  <a:pt x="21527" y="20984"/>
                </a:lnTo>
                <a:lnTo>
                  <a:pt x="21473" y="21115"/>
                </a:lnTo>
                <a:lnTo>
                  <a:pt x="21406" y="21234"/>
                </a:lnTo>
                <a:lnTo>
                  <a:pt x="21328" y="21339"/>
                </a:lnTo>
                <a:lnTo>
                  <a:pt x="21240" y="21428"/>
                </a:lnTo>
                <a:lnTo>
                  <a:pt x="21143" y="21501"/>
                </a:lnTo>
                <a:lnTo>
                  <a:pt x="21038" y="21555"/>
                </a:lnTo>
                <a:lnTo>
                  <a:pt x="20926" y="21588"/>
                </a:lnTo>
                <a:lnTo>
                  <a:pt x="20809" y="21600"/>
                </a:lnTo>
                <a:lnTo>
                  <a:pt x="791" y="21600"/>
                </a:lnTo>
                <a:lnTo>
                  <a:pt x="674" y="21588"/>
                </a:lnTo>
                <a:lnTo>
                  <a:pt x="562" y="21555"/>
                </a:lnTo>
                <a:lnTo>
                  <a:pt x="457" y="21501"/>
                </a:lnTo>
                <a:lnTo>
                  <a:pt x="360" y="21428"/>
                </a:lnTo>
                <a:lnTo>
                  <a:pt x="272" y="21339"/>
                </a:lnTo>
                <a:lnTo>
                  <a:pt x="194" y="21234"/>
                </a:lnTo>
                <a:lnTo>
                  <a:pt x="127" y="21115"/>
                </a:lnTo>
                <a:lnTo>
                  <a:pt x="73" y="20984"/>
                </a:lnTo>
                <a:lnTo>
                  <a:pt x="33" y="20843"/>
                </a:lnTo>
                <a:lnTo>
                  <a:pt x="9" y="20693"/>
                </a:lnTo>
                <a:lnTo>
                  <a:pt x="0" y="20535"/>
                </a:lnTo>
                <a:lnTo>
                  <a:pt x="0" y="106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object 3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object 4"/>
          <p:cNvSpPr/>
          <p:nvPr/>
        </p:nvSpPr>
        <p:spPr>
          <a:xfrm>
            <a:off x="32002" y="778762"/>
            <a:ext cx="2336294" cy="11170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3" name="object 5"/>
          <p:cNvSpPr/>
          <p:nvPr/>
        </p:nvSpPr>
        <p:spPr>
          <a:xfrm>
            <a:off x="64007" y="1063752"/>
            <a:ext cx="2040635" cy="589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4" name="object 6"/>
          <p:cNvSpPr/>
          <p:nvPr/>
        </p:nvSpPr>
        <p:spPr>
          <a:xfrm>
            <a:off x="76200" y="797051"/>
            <a:ext cx="2247900" cy="10287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object 7"/>
          <p:cNvSpPr/>
          <p:nvPr/>
        </p:nvSpPr>
        <p:spPr>
          <a:xfrm>
            <a:off x="76200" y="797051"/>
            <a:ext cx="2247900" cy="1028701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6" name="object 8"/>
          <p:cNvSpPr txBox="1"/>
          <p:nvPr/>
        </p:nvSpPr>
        <p:spPr>
          <a:xfrm>
            <a:off x="205841" y="1135380"/>
            <a:ext cx="1725929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132714" indent="-120650">
              <a:spcBef>
                <a:spcPts val="100"/>
              </a:spcBef>
              <a:buClr>
                <a:srgbClr val="D24717"/>
              </a:buClr>
              <a:buSzPct val="80000"/>
              <a:buChar char="●"/>
              <a:tabLst>
                <a:tab pos="127000" algn="l"/>
              </a:tabLst>
              <a:defRPr b="1" spc="-15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IATROGENIC</a:t>
            </a:r>
          </a:p>
        </p:txBody>
      </p:sp>
      <p:sp>
        <p:nvSpPr>
          <p:cNvPr id="297" name="object 9"/>
          <p:cNvSpPr/>
          <p:nvPr/>
        </p:nvSpPr>
        <p:spPr>
          <a:xfrm>
            <a:off x="2324100" y="797051"/>
            <a:ext cx="449581" cy="1028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9123" y="21513"/>
                </a:lnTo>
                <a:lnTo>
                  <a:pt x="16849" y="21264"/>
                </a:lnTo>
                <a:lnTo>
                  <a:pt x="14844" y="20874"/>
                </a:lnTo>
                <a:lnTo>
                  <a:pt x="13172" y="20362"/>
                </a:lnTo>
                <a:lnTo>
                  <a:pt x="11897" y="19749"/>
                </a:lnTo>
                <a:lnTo>
                  <a:pt x="10800" y="18296"/>
                </a:lnTo>
                <a:lnTo>
                  <a:pt x="10800" y="14104"/>
                </a:lnTo>
                <a:lnTo>
                  <a:pt x="10515" y="13347"/>
                </a:lnTo>
                <a:lnTo>
                  <a:pt x="8428" y="12038"/>
                </a:lnTo>
                <a:lnTo>
                  <a:pt x="6756" y="11526"/>
                </a:lnTo>
                <a:lnTo>
                  <a:pt x="4751" y="11136"/>
                </a:lnTo>
                <a:lnTo>
                  <a:pt x="2477" y="10887"/>
                </a:lnTo>
                <a:lnTo>
                  <a:pt x="0" y="10800"/>
                </a:lnTo>
                <a:lnTo>
                  <a:pt x="2477" y="10713"/>
                </a:lnTo>
                <a:lnTo>
                  <a:pt x="4751" y="10464"/>
                </a:lnTo>
                <a:lnTo>
                  <a:pt x="6756" y="10074"/>
                </a:lnTo>
                <a:lnTo>
                  <a:pt x="8428" y="9562"/>
                </a:lnTo>
                <a:lnTo>
                  <a:pt x="9703" y="8949"/>
                </a:lnTo>
                <a:lnTo>
                  <a:pt x="10800" y="7496"/>
                </a:lnTo>
                <a:lnTo>
                  <a:pt x="10800" y="3304"/>
                </a:lnTo>
                <a:lnTo>
                  <a:pt x="11085" y="2547"/>
                </a:lnTo>
                <a:lnTo>
                  <a:pt x="13172" y="1238"/>
                </a:lnTo>
                <a:lnTo>
                  <a:pt x="14844" y="726"/>
                </a:lnTo>
                <a:lnTo>
                  <a:pt x="16849" y="336"/>
                </a:lnTo>
                <a:lnTo>
                  <a:pt x="19123" y="87"/>
                </a:lnTo>
                <a:lnTo>
                  <a:pt x="21600" y="0"/>
                </a:lnTo>
              </a:path>
            </a:pathLst>
          </a:custGeom>
          <a:ln w="9144">
            <a:solidFill>
              <a:srgbClr val="A8380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8" name="object 10"/>
          <p:cNvSpPr/>
          <p:nvPr/>
        </p:nvSpPr>
        <p:spPr>
          <a:xfrm>
            <a:off x="2909316" y="778762"/>
            <a:ext cx="6202680" cy="111709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9" name="object 11"/>
          <p:cNvSpPr/>
          <p:nvPr/>
        </p:nvSpPr>
        <p:spPr>
          <a:xfrm>
            <a:off x="2830066" y="859536"/>
            <a:ext cx="5301998" cy="10073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0" name="object 12"/>
          <p:cNvSpPr/>
          <p:nvPr/>
        </p:nvSpPr>
        <p:spPr>
          <a:xfrm>
            <a:off x="2953511" y="797051"/>
            <a:ext cx="6114289" cy="10287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1" name="object 13"/>
          <p:cNvSpPr txBox="1"/>
          <p:nvPr/>
        </p:nvSpPr>
        <p:spPr>
          <a:xfrm>
            <a:off x="2953511" y="797051"/>
            <a:ext cx="6114416" cy="668096"/>
          </a:xfrm>
          <a:prstGeom prst="rect">
            <a:avLst/>
          </a:prstGeom>
          <a:ln w="9144">
            <a:solidFill>
              <a:srgbClr val="AE34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20675" indent="-228600">
              <a:lnSpc>
                <a:spcPts val="2600"/>
              </a:lnSpc>
              <a:spcBef>
                <a:spcPts val="1100"/>
              </a:spcBef>
              <a:buSzPct val="100000"/>
              <a:buChar char="•"/>
              <a:tabLst>
                <a:tab pos="3175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Discontinue </a:t>
            </a:r>
            <a:r>
              <a:rPr spc="0"/>
              <a:t>or </a:t>
            </a:r>
            <a:r>
              <a:t>reduce </a:t>
            </a:r>
            <a:r>
              <a:rPr spc="0"/>
              <a:t>the </a:t>
            </a:r>
            <a:r>
              <a:t>dose</a:t>
            </a:r>
            <a:r>
              <a:rPr spc="10"/>
              <a:t> </a:t>
            </a:r>
            <a:r>
              <a:rPr spc="0"/>
              <a:t>of</a:t>
            </a:r>
          </a:p>
          <a:p>
            <a:pPr indent="320675">
              <a:lnSpc>
                <a:spcPts val="2600"/>
              </a:lnSpc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steroids </a:t>
            </a:r>
            <a:r>
              <a:rPr spc="0"/>
              <a:t>if </a:t>
            </a:r>
            <a:r>
              <a:t>possible</a:t>
            </a:r>
          </a:p>
        </p:txBody>
      </p:sp>
      <p:sp>
        <p:nvSpPr>
          <p:cNvPr id="302" name="object 14"/>
          <p:cNvSpPr/>
          <p:nvPr/>
        </p:nvSpPr>
        <p:spPr>
          <a:xfrm>
            <a:off x="32002" y="2397250"/>
            <a:ext cx="2336294" cy="111861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object 15"/>
          <p:cNvSpPr/>
          <p:nvPr/>
        </p:nvSpPr>
        <p:spPr>
          <a:xfrm>
            <a:off x="33527" y="2683764"/>
            <a:ext cx="1685546" cy="58826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object 16"/>
          <p:cNvSpPr/>
          <p:nvPr/>
        </p:nvSpPr>
        <p:spPr>
          <a:xfrm>
            <a:off x="76200" y="2415538"/>
            <a:ext cx="2247900" cy="10302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object 17"/>
          <p:cNvSpPr txBox="1"/>
          <p:nvPr/>
        </p:nvSpPr>
        <p:spPr>
          <a:xfrm>
            <a:off x="76200" y="2415538"/>
            <a:ext cx="2247900" cy="623136"/>
          </a:xfrm>
          <a:prstGeom prst="rect">
            <a:avLst/>
          </a:prstGeom>
          <a:ln w="9144">
            <a:solidFill>
              <a:srgbClr val="801E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42239">
              <a:defRPr b="1" spc="-25" sz="2000">
                <a:latin typeface="Arial"/>
                <a:ea typeface="Arial"/>
                <a:cs typeface="Arial"/>
                <a:sym typeface="Arial"/>
              </a:defRPr>
            </a:pPr>
            <a:r>
              <a:t>PITUITARY</a:t>
            </a:r>
          </a:p>
        </p:txBody>
      </p:sp>
      <p:sp>
        <p:nvSpPr>
          <p:cNvPr id="306" name="object 18"/>
          <p:cNvSpPr/>
          <p:nvPr/>
        </p:nvSpPr>
        <p:spPr>
          <a:xfrm>
            <a:off x="2324100" y="2013204"/>
            <a:ext cx="449581" cy="1834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9123" y="21551"/>
                </a:lnTo>
                <a:lnTo>
                  <a:pt x="16849" y="21412"/>
                </a:lnTo>
                <a:lnTo>
                  <a:pt x="14844" y="21193"/>
                </a:lnTo>
                <a:lnTo>
                  <a:pt x="13172" y="20906"/>
                </a:lnTo>
                <a:lnTo>
                  <a:pt x="11897" y="20562"/>
                </a:lnTo>
                <a:lnTo>
                  <a:pt x="10800" y="19748"/>
                </a:lnTo>
                <a:lnTo>
                  <a:pt x="10800" y="12652"/>
                </a:lnTo>
                <a:lnTo>
                  <a:pt x="10515" y="12228"/>
                </a:lnTo>
                <a:lnTo>
                  <a:pt x="8428" y="11494"/>
                </a:lnTo>
                <a:lnTo>
                  <a:pt x="6756" y="11207"/>
                </a:lnTo>
                <a:lnTo>
                  <a:pt x="4751" y="10988"/>
                </a:lnTo>
                <a:lnTo>
                  <a:pt x="2477" y="10849"/>
                </a:lnTo>
                <a:lnTo>
                  <a:pt x="0" y="10800"/>
                </a:lnTo>
                <a:lnTo>
                  <a:pt x="2477" y="10751"/>
                </a:lnTo>
                <a:lnTo>
                  <a:pt x="4751" y="10612"/>
                </a:lnTo>
                <a:lnTo>
                  <a:pt x="6756" y="10393"/>
                </a:lnTo>
                <a:lnTo>
                  <a:pt x="8428" y="10106"/>
                </a:lnTo>
                <a:lnTo>
                  <a:pt x="9703" y="9762"/>
                </a:lnTo>
                <a:lnTo>
                  <a:pt x="10800" y="8948"/>
                </a:lnTo>
                <a:lnTo>
                  <a:pt x="10800" y="1852"/>
                </a:lnTo>
                <a:lnTo>
                  <a:pt x="11085" y="1428"/>
                </a:lnTo>
                <a:lnTo>
                  <a:pt x="13172" y="694"/>
                </a:lnTo>
                <a:lnTo>
                  <a:pt x="14844" y="407"/>
                </a:lnTo>
                <a:lnTo>
                  <a:pt x="16849" y="188"/>
                </a:lnTo>
                <a:lnTo>
                  <a:pt x="19123" y="49"/>
                </a:lnTo>
                <a:lnTo>
                  <a:pt x="21600" y="0"/>
                </a:lnTo>
              </a:path>
            </a:pathLst>
          </a:custGeom>
          <a:ln w="9144">
            <a:solidFill>
              <a:srgbClr val="A8380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7" name="object 19"/>
          <p:cNvSpPr/>
          <p:nvPr/>
        </p:nvSpPr>
        <p:spPr>
          <a:xfrm>
            <a:off x="2909316" y="1994916"/>
            <a:ext cx="6202680" cy="192328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object 20"/>
          <p:cNvSpPr/>
          <p:nvPr/>
        </p:nvSpPr>
        <p:spPr>
          <a:xfrm>
            <a:off x="2830066" y="1979676"/>
            <a:ext cx="6147817" cy="200558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9" name="object 21"/>
          <p:cNvSpPr/>
          <p:nvPr/>
        </p:nvSpPr>
        <p:spPr>
          <a:xfrm>
            <a:off x="2953511" y="2013204"/>
            <a:ext cx="6114289" cy="1834896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object 22"/>
          <p:cNvSpPr txBox="1"/>
          <p:nvPr/>
        </p:nvSpPr>
        <p:spPr>
          <a:xfrm>
            <a:off x="2953511" y="2013204"/>
            <a:ext cx="6114416" cy="1638376"/>
          </a:xfrm>
          <a:prstGeom prst="rect">
            <a:avLst/>
          </a:prstGeom>
          <a:ln w="9144">
            <a:solidFill>
              <a:srgbClr val="AE34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20675" indent="-228600">
              <a:lnSpc>
                <a:spcPts val="2600"/>
              </a:lnSpc>
              <a:spcBef>
                <a:spcPts val="300"/>
              </a:spcBef>
              <a:buSzPct val="100000"/>
              <a:buChar char="•"/>
              <a:tabLst>
                <a:tab pos="3175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First-line trans-sphenoidal surgery</a:t>
            </a:r>
            <a:r>
              <a:rPr spc="35"/>
              <a:t> </a:t>
            </a:r>
            <a:r>
              <a:t>(90%</a:t>
            </a:r>
          </a:p>
          <a:p>
            <a:pPr indent="320675">
              <a:lnSpc>
                <a:spcPts val="2600"/>
              </a:lnSpc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cure </a:t>
            </a:r>
            <a:r>
              <a:rPr spc="0"/>
              <a:t>rate) </a:t>
            </a:r>
            <a:r>
              <a:rPr spc="80"/>
              <a:t>± </a:t>
            </a:r>
            <a:r>
              <a:t>pituitary</a:t>
            </a:r>
            <a:r>
              <a:rPr spc="-165"/>
              <a:t> </a:t>
            </a:r>
            <a:r>
              <a:t>irradiation</a:t>
            </a:r>
          </a:p>
          <a:p>
            <a:pPr marL="320675" marR="475615" indent="-228600">
              <a:lnSpc>
                <a:spcPts val="2400"/>
              </a:lnSpc>
              <a:spcBef>
                <a:spcPts val="400"/>
              </a:spcBef>
              <a:buSzPct val="100000"/>
              <a:buChar char="•"/>
              <a:tabLst>
                <a:tab pos="3175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Consider bilateral adrenalectomy and  </a:t>
            </a:r>
            <a:r>
              <a:rPr spc="0"/>
              <a:t>medical therapy for recurrent</a:t>
            </a:r>
            <a:r>
              <a:rPr spc="-120"/>
              <a:t> </a:t>
            </a:r>
            <a:r>
              <a:rPr spc="-10"/>
              <a:t>Cushing’s  </a:t>
            </a:r>
            <a:r>
              <a:t>disease</a:t>
            </a:r>
          </a:p>
        </p:txBody>
      </p:sp>
      <p:sp>
        <p:nvSpPr>
          <p:cNvPr id="311" name="object 23"/>
          <p:cNvSpPr/>
          <p:nvPr/>
        </p:nvSpPr>
        <p:spPr>
          <a:xfrm>
            <a:off x="32002" y="4017264"/>
            <a:ext cx="2336294" cy="11170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object 24"/>
          <p:cNvSpPr/>
          <p:nvPr/>
        </p:nvSpPr>
        <p:spPr>
          <a:xfrm>
            <a:off x="33527" y="4302252"/>
            <a:ext cx="1616965" cy="588264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object 25"/>
          <p:cNvSpPr/>
          <p:nvPr/>
        </p:nvSpPr>
        <p:spPr>
          <a:xfrm>
            <a:off x="76200" y="4035552"/>
            <a:ext cx="2247900" cy="1028701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4" name="object 26"/>
          <p:cNvSpPr txBox="1"/>
          <p:nvPr/>
        </p:nvSpPr>
        <p:spPr>
          <a:xfrm>
            <a:off x="76200" y="4035552"/>
            <a:ext cx="2247900" cy="623135"/>
          </a:xfrm>
          <a:prstGeom prst="rect">
            <a:avLst/>
          </a:prstGeom>
          <a:ln w="9144">
            <a:solidFill>
              <a:srgbClr val="801E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42239"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ADRENAL</a:t>
            </a:r>
          </a:p>
        </p:txBody>
      </p:sp>
      <p:sp>
        <p:nvSpPr>
          <p:cNvPr id="315" name="object 27"/>
          <p:cNvSpPr/>
          <p:nvPr/>
        </p:nvSpPr>
        <p:spPr>
          <a:xfrm>
            <a:off x="2324100" y="4035552"/>
            <a:ext cx="449581" cy="1028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9123" y="21513"/>
                </a:lnTo>
                <a:lnTo>
                  <a:pt x="16849" y="21264"/>
                </a:lnTo>
                <a:lnTo>
                  <a:pt x="14844" y="20874"/>
                </a:lnTo>
                <a:lnTo>
                  <a:pt x="13172" y="20362"/>
                </a:lnTo>
                <a:lnTo>
                  <a:pt x="11897" y="19749"/>
                </a:lnTo>
                <a:lnTo>
                  <a:pt x="10800" y="18296"/>
                </a:lnTo>
                <a:lnTo>
                  <a:pt x="10800" y="14104"/>
                </a:lnTo>
                <a:lnTo>
                  <a:pt x="10515" y="13347"/>
                </a:lnTo>
                <a:lnTo>
                  <a:pt x="8428" y="12038"/>
                </a:lnTo>
                <a:lnTo>
                  <a:pt x="6756" y="11526"/>
                </a:lnTo>
                <a:lnTo>
                  <a:pt x="4751" y="11136"/>
                </a:lnTo>
                <a:lnTo>
                  <a:pt x="2477" y="10887"/>
                </a:lnTo>
                <a:lnTo>
                  <a:pt x="0" y="10800"/>
                </a:lnTo>
                <a:lnTo>
                  <a:pt x="2477" y="10713"/>
                </a:lnTo>
                <a:lnTo>
                  <a:pt x="4751" y="10464"/>
                </a:lnTo>
                <a:lnTo>
                  <a:pt x="6756" y="10074"/>
                </a:lnTo>
                <a:lnTo>
                  <a:pt x="8428" y="9562"/>
                </a:lnTo>
                <a:lnTo>
                  <a:pt x="9703" y="8949"/>
                </a:lnTo>
                <a:lnTo>
                  <a:pt x="10800" y="7496"/>
                </a:lnTo>
                <a:lnTo>
                  <a:pt x="10800" y="3304"/>
                </a:lnTo>
                <a:lnTo>
                  <a:pt x="11085" y="2547"/>
                </a:lnTo>
                <a:lnTo>
                  <a:pt x="13172" y="1238"/>
                </a:lnTo>
                <a:lnTo>
                  <a:pt x="14844" y="726"/>
                </a:lnTo>
                <a:lnTo>
                  <a:pt x="16849" y="336"/>
                </a:lnTo>
                <a:lnTo>
                  <a:pt x="19123" y="87"/>
                </a:lnTo>
                <a:lnTo>
                  <a:pt x="21600" y="0"/>
                </a:lnTo>
              </a:path>
            </a:pathLst>
          </a:custGeom>
          <a:ln w="9144">
            <a:solidFill>
              <a:srgbClr val="A8380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object 28"/>
          <p:cNvSpPr/>
          <p:nvPr/>
        </p:nvSpPr>
        <p:spPr>
          <a:xfrm>
            <a:off x="2909316" y="4017264"/>
            <a:ext cx="6202680" cy="111709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7" name="object 29"/>
          <p:cNvSpPr/>
          <p:nvPr/>
        </p:nvSpPr>
        <p:spPr>
          <a:xfrm>
            <a:off x="2830066" y="4255008"/>
            <a:ext cx="4027932" cy="69342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8" name="object 30"/>
          <p:cNvSpPr/>
          <p:nvPr/>
        </p:nvSpPr>
        <p:spPr>
          <a:xfrm>
            <a:off x="2953511" y="4035552"/>
            <a:ext cx="6114289" cy="10287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object 31"/>
          <p:cNvSpPr txBox="1"/>
          <p:nvPr/>
        </p:nvSpPr>
        <p:spPr>
          <a:xfrm>
            <a:off x="2953511" y="4035552"/>
            <a:ext cx="6114416" cy="354773"/>
          </a:xfrm>
          <a:prstGeom prst="rect">
            <a:avLst/>
          </a:prstGeom>
          <a:ln w="9144">
            <a:solidFill>
              <a:srgbClr val="AE34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20675" indent="-228600">
              <a:spcBef>
                <a:spcPts val="2300"/>
              </a:spcBef>
              <a:buSzPct val="100000"/>
              <a:buChar char="•"/>
              <a:tabLst>
                <a:tab pos="3175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Unilateral</a:t>
            </a:r>
            <a:r>
              <a:rPr spc="5"/>
              <a:t> </a:t>
            </a:r>
            <a:r>
              <a:t>adrenalectomy</a:t>
            </a:r>
          </a:p>
        </p:txBody>
      </p:sp>
      <p:sp>
        <p:nvSpPr>
          <p:cNvPr id="320" name="object 32"/>
          <p:cNvSpPr/>
          <p:nvPr/>
        </p:nvSpPr>
        <p:spPr>
          <a:xfrm>
            <a:off x="32002" y="5314188"/>
            <a:ext cx="2336294" cy="11170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object 33"/>
          <p:cNvSpPr/>
          <p:nvPr/>
        </p:nvSpPr>
        <p:spPr>
          <a:xfrm>
            <a:off x="33527" y="5599176"/>
            <a:ext cx="1496570" cy="588265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object 34"/>
          <p:cNvSpPr/>
          <p:nvPr/>
        </p:nvSpPr>
        <p:spPr>
          <a:xfrm>
            <a:off x="76200" y="5332476"/>
            <a:ext cx="2247900" cy="1028701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object 35"/>
          <p:cNvSpPr txBox="1"/>
          <p:nvPr/>
        </p:nvSpPr>
        <p:spPr>
          <a:xfrm>
            <a:off x="76200" y="5332476"/>
            <a:ext cx="2247900" cy="623135"/>
          </a:xfrm>
          <a:prstGeom prst="rect">
            <a:avLst/>
          </a:prstGeom>
          <a:ln w="9144">
            <a:solidFill>
              <a:srgbClr val="801E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42239">
              <a:defRPr b="1" spc="-4" sz="2000">
                <a:latin typeface="Arial"/>
                <a:ea typeface="Arial"/>
                <a:cs typeface="Arial"/>
                <a:sym typeface="Arial"/>
              </a:defRPr>
            </a:pPr>
            <a:r>
              <a:t>ECTOPIC</a:t>
            </a:r>
          </a:p>
        </p:txBody>
      </p:sp>
      <p:sp>
        <p:nvSpPr>
          <p:cNvPr id="324" name="object 36"/>
          <p:cNvSpPr/>
          <p:nvPr/>
        </p:nvSpPr>
        <p:spPr>
          <a:xfrm>
            <a:off x="2324100" y="5251703"/>
            <a:ext cx="449581" cy="1190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9123" y="21525"/>
                </a:lnTo>
                <a:lnTo>
                  <a:pt x="16849" y="21310"/>
                </a:lnTo>
                <a:lnTo>
                  <a:pt x="14844" y="20973"/>
                </a:lnTo>
                <a:lnTo>
                  <a:pt x="13172" y="20530"/>
                </a:lnTo>
                <a:lnTo>
                  <a:pt x="11897" y="20000"/>
                </a:lnTo>
                <a:lnTo>
                  <a:pt x="10800" y="18744"/>
                </a:lnTo>
                <a:lnTo>
                  <a:pt x="10800" y="13656"/>
                </a:lnTo>
                <a:lnTo>
                  <a:pt x="10515" y="13001"/>
                </a:lnTo>
                <a:lnTo>
                  <a:pt x="8428" y="11870"/>
                </a:lnTo>
                <a:lnTo>
                  <a:pt x="6756" y="11427"/>
                </a:lnTo>
                <a:lnTo>
                  <a:pt x="4751" y="11090"/>
                </a:lnTo>
                <a:lnTo>
                  <a:pt x="2477" y="10875"/>
                </a:lnTo>
                <a:lnTo>
                  <a:pt x="0" y="10800"/>
                </a:lnTo>
                <a:lnTo>
                  <a:pt x="2477" y="10725"/>
                </a:lnTo>
                <a:lnTo>
                  <a:pt x="4751" y="10510"/>
                </a:lnTo>
                <a:lnTo>
                  <a:pt x="6756" y="10173"/>
                </a:lnTo>
                <a:lnTo>
                  <a:pt x="8428" y="9730"/>
                </a:lnTo>
                <a:lnTo>
                  <a:pt x="9703" y="9200"/>
                </a:lnTo>
                <a:lnTo>
                  <a:pt x="10800" y="7944"/>
                </a:lnTo>
                <a:lnTo>
                  <a:pt x="10800" y="2856"/>
                </a:lnTo>
                <a:lnTo>
                  <a:pt x="11085" y="2201"/>
                </a:lnTo>
                <a:lnTo>
                  <a:pt x="13172" y="1070"/>
                </a:lnTo>
                <a:lnTo>
                  <a:pt x="14844" y="628"/>
                </a:lnTo>
                <a:lnTo>
                  <a:pt x="16849" y="290"/>
                </a:lnTo>
                <a:lnTo>
                  <a:pt x="19123" y="75"/>
                </a:lnTo>
                <a:lnTo>
                  <a:pt x="21600" y="0"/>
                </a:lnTo>
              </a:path>
            </a:pathLst>
          </a:custGeom>
          <a:ln w="9144">
            <a:solidFill>
              <a:srgbClr val="A8380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5" name="object 37"/>
          <p:cNvSpPr/>
          <p:nvPr/>
        </p:nvSpPr>
        <p:spPr>
          <a:xfrm>
            <a:off x="2909316" y="5233415"/>
            <a:ext cx="6202680" cy="1278637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6" name="object 38"/>
          <p:cNvSpPr/>
          <p:nvPr/>
        </p:nvSpPr>
        <p:spPr>
          <a:xfrm>
            <a:off x="2830066" y="5210554"/>
            <a:ext cx="6265164" cy="1376173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7" name="object 39"/>
          <p:cNvSpPr/>
          <p:nvPr/>
        </p:nvSpPr>
        <p:spPr>
          <a:xfrm>
            <a:off x="2953511" y="5251703"/>
            <a:ext cx="6114289" cy="1190245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8" name="object 40"/>
          <p:cNvSpPr txBox="1"/>
          <p:nvPr/>
        </p:nvSpPr>
        <p:spPr>
          <a:xfrm>
            <a:off x="2953511" y="5251703"/>
            <a:ext cx="6114416" cy="1028776"/>
          </a:xfrm>
          <a:prstGeom prst="rect">
            <a:avLst/>
          </a:prstGeom>
          <a:ln w="9144">
            <a:solidFill>
              <a:srgbClr val="AE34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20675" indent="-228600">
              <a:spcBef>
                <a:spcPts val="300"/>
              </a:spcBef>
              <a:buSzPct val="100000"/>
              <a:buChar char="•"/>
              <a:tabLst>
                <a:tab pos="3175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Resection </a:t>
            </a:r>
            <a:r>
              <a:rPr spc="0"/>
              <a:t>of </a:t>
            </a:r>
            <a:r>
              <a:t>ectopic source </a:t>
            </a:r>
            <a:r>
              <a:rPr spc="0"/>
              <a:t>if</a:t>
            </a:r>
            <a:r>
              <a:rPr spc="45"/>
              <a:t> </a:t>
            </a:r>
            <a:r>
              <a:t>appropriate</a:t>
            </a:r>
          </a:p>
          <a:p>
            <a:pPr marL="320675" marR="500380" indent="-228600">
              <a:lnSpc>
                <a:spcPts val="2400"/>
              </a:lnSpc>
              <a:spcBef>
                <a:spcPts val="400"/>
              </a:spcBef>
              <a:buSzPct val="100000"/>
              <a:buChar char="•"/>
              <a:tabLst>
                <a:tab pos="317500" algn="l"/>
              </a:tabLst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Otherwise, bilateral adrenalectomy and  medical</a:t>
            </a:r>
            <a:r>
              <a:rPr spc="0"/>
              <a:t> therapy</a:t>
            </a:r>
          </a:p>
        </p:txBody>
      </p:sp>
      <p:sp>
        <p:nvSpPr>
          <p:cNvPr id="329" name="object 41"/>
          <p:cNvSpPr txBox="1"/>
          <p:nvPr/>
        </p:nvSpPr>
        <p:spPr>
          <a:xfrm>
            <a:off x="711809" y="432561"/>
            <a:ext cx="558801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3200" marR="5080" indent="-191134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spc="-15"/>
              <a:t>a</a:t>
            </a:r>
            <a:r>
              <a:t>us  e</a:t>
            </a:r>
          </a:p>
        </p:txBody>
      </p:sp>
      <p:sp>
        <p:nvSpPr>
          <p:cNvPr id="330" name="object 42"/>
          <p:cNvSpPr txBox="1"/>
          <p:nvPr/>
        </p:nvSpPr>
        <p:spPr>
          <a:xfrm>
            <a:off x="5338064" y="432561"/>
            <a:ext cx="105854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60"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spc="-5"/>
              <a:t>re</a:t>
            </a:r>
            <a:r>
              <a:rPr spc="-15"/>
              <a:t>a</a:t>
            </a:r>
            <a:r>
              <a:rPr spc="-5"/>
              <a:t>tme</a:t>
            </a:r>
            <a:r>
              <a:rPr spc="-15"/>
              <a:t>n</a:t>
            </a:r>
            <a:r>
              <a:rPr spc="0"/>
              <a:t>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object 2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3" name="object 3"/>
          <p:cNvSpPr txBox="1"/>
          <p:nvPr>
            <p:ph type="title"/>
          </p:nvPr>
        </p:nvSpPr>
        <p:spPr>
          <a:xfrm>
            <a:off x="764540" y="455421"/>
            <a:ext cx="7614919" cy="1123315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pc="-100"/>
            </a:pPr>
            <a:r>
              <a:t>Trans-sphenoidal pituitary  </a:t>
            </a:r>
            <a:r>
              <a:rPr spc="0"/>
              <a:t>microsurgery</a:t>
            </a:r>
          </a:p>
        </p:txBody>
      </p:sp>
      <p:sp>
        <p:nvSpPr>
          <p:cNvPr id="334" name="object 4"/>
          <p:cNvSpPr/>
          <p:nvPr/>
        </p:nvSpPr>
        <p:spPr>
          <a:xfrm>
            <a:off x="991411" y="4445965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5" name="object 5"/>
          <p:cNvSpPr txBox="1"/>
          <p:nvPr>
            <p:ph type="body" idx="1"/>
          </p:nvPr>
        </p:nvSpPr>
        <p:spPr>
          <a:xfrm>
            <a:off x="723390" y="1510410"/>
            <a:ext cx="7485382" cy="4472942"/>
          </a:xfrm>
          <a:prstGeom prst="rect">
            <a:avLst/>
          </a:prstGeom>
        </p:spPr>
        <p:txBody>
          <a:bodyPr/>
          <a:lstStyle/>
          <a:p>
            <a:pPr marL="227329" marR="503555" indent="-215265"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pc="-100"/>
            </a:pPr>
            <a:r>
              <a:t>Tx of choice in </a:t>
            </a:r>
            <a:r>
              <a:rPr spc="0"/>
              <a:t>pituitary </a:t>
            </a:r>
            <a:r>
              <a:t>Cushing disease </a:t>
            </a:r>
            <a:r>
              <a:rPr spc="0"/>
              <a:t>in  children</a:t>
            </a:r>
            <a:endParaRPr spc="0"/>
          </a:p>
          <a:p>
            <a:pPr marL="227329" marR="5080" indent="-215265">
              <a:spcBef>
                <a:spcPts val="3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pc="-100"/>
            </a:pPr>
            <a:r>
              <a:t>The </a:t>
            </a:r>
            <a:r>
              <a:rPr spc="0"/>
              <a:t>overall success rate </a:t>
            </a:r>
            <a:r>
              <a:t>with follow-up of less  than 10 </a:t>
            </a:r>
            <a:r>
              <a:rPr spc="0"/>
              <a:t>yr </a:t>
            </a:r>
            <a:r>
              <a:t>is</a:t>
            </a:r>
            <a:r>
              <a:rPr spc="0"/>
              <a:t> 60-80%</a:t>
            </a:r>
            <a:endParaRPr spc="0"/>
          </a:p>
          <a:p>
            <a:pPr marL="227329" marR="434340" indent="-215265">
              <a:spcBef>
                <a:spcPts val="4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</a:pPr>
            <a:r>
              <a:t>Low postoperative serum </a:t>
            </a:r>
            <a:r>
              <a:rPr spc="-100"/>
              <a:t>or </a:t>
            </a:r>
            <a:r>
              <a:t>urinary cortisol  concentrations predict–</a:t>
            </a:r>
          </a:p>
          <a:p>
            <a:pPr indent="442594">
              <a:spcBef>
                <a:spcPts val="500"/>
              </a:spcBef>
              <a:defRPr spc="-100" sz="2400"/>
            </a:pPr>
            <a:r>
              <a:t>long-term remission in </a:t>
            </a:r>
            <a:r>
              <a:rPr spc="0"/>
              <a:t>the majority </a:t>
            </a:r>
            <a:r>
              <a:t>of</a:t>
            </a:r>
            <a:r>
              <a:rPr spc="0"/>
              <a:t> </a:t>
            </a:r>
            <a:r>
              <a:t>cases.</a:t>
            </a:r>
          </a:p>
          <a:p>
            <a:pPr marL="227329" marR="889000" indent="-215265">
              <a:spcBef>
                <a:spcPts val="5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</a:pPr>
            <a:r>
              <a:t>Relapses are treated </a:t>
            </a:r>
            <a:r>
              <a:rPr spc="-100"/>
              <a:t>with </a:t>
            </a:r>
            <a:r>
              <a:t>reoperation </a:t>
            </a:r>
            <a:r>
              <a:rPr spc="-100"/>
              <a:t>or  </a:t>
            </a:r>
            <a:r>
              <a:t>pituitary</a:t>
            </a:r>
          </a:p>
          <a:p>
            <a:pPr indent="227329"/>
            <a:r>
              <a:t>irradiation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object 2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8" name="object 3"/>
          <p:cNvSpPr txBox="1"/>
          <p:nvPr>
            <p:ph type="title"/>
          </p:nvPr>
        </p:nvSpPr>
        <p:spPr>
          <a:xfrm>
            <a:off x="764540" y="729437"/>
            <a:ext cx="3330576" cy="57467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/>
            </a:lvl1pPr>
          </a:lstStyle>
          <a:p>
            <a:pPr/>
            <a:r>
              <a:t>Adrenalectomy</a:t>
            </a:r>
          </a:p>
        </p:txBody>
      </p:sp>
      <p:sp>
        <p:nvSpPr>
          <p:cNvPr id="339" name="object 4"/>
          <p:cNvSpPr/>
          <p:nvPr/>
        </p:nvSpPr>
        <p:spPr>
          <a:xfrm>
            <a:off x="987755" y="2976626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0" name="object 5"/>
          <p:cNvSpPr/>
          <p:nvPr/>
        </p:nvSpPr>
        <p:spPr>
          <a:xfrm>
            <a:off x="987755" y="3737102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object 6"/>
          <p:cNvSpPr/>
          <p:nvPr/>
        </p:nvSpPr>
        <p:spPr>
          <a:xfrm>
            <a:off x="987755" y="5451602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object 7"/>
          <p:cNvSpPr txBox="1"/>
          <p:nvPr/>
        </p:nvSpPr>
        <p:spPr>
          <a:xfrm>
            <a:off x="723390" y="1554224"/>
            <a:ext cx="7695567" cy="429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329" marR="50165" indent="-215265">
              <a:spcBef>
                <a:spcPts val="1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Irresponsive to treatment or if </a:t>
            </a:r>
            <a:r>
              <a:rPr spc="5"/>
              <a:t>ACTH </a:t>
            </a:r>
            <a:r>
              <a:t>is secreted</a:t>
            </a:r>
            <a:r>
              <a:rPr spc="-200"/>
              <a:t> </a:t>
            </a:r>
            <a:r>
              <a:t>by  an ectopic metastatic</a:t>
            </a:r>
            <a:r>
              <a:rPr spc="-15"/>
              <a:t> </a:t>
            </a:r>
            <a:r>
              <a:t>tumor</a:t>
            </a:r>
          </a:p>
          <a:p>
            <a:pPr marL="227965" marR="700405" indent="-227965">
              <a:lnSpc>
                <a:spcPct val="109300"/>
              </a:lnSpc>
              <a:spcBef>
                <a:spcPts val="100"/>
              </a:spcBef>
              <a:buClr>
                <a:srgbClr val="D24717"/>
              </a:buClr>
              <a:buSzPct val="84090"/>
              <a:buChar char="●"/>
              <a:tabLst>
                <a:tab pos="215900" algn="l"/>
              </a:tabLst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May lead to </a:t>
            </a:r>
            <a:r>
              <a:rPr b="1"/>
              <a:t>Nelson Syndrome, </a:t>
            </a:r>
            <a:r>
              <a:t>when there is  Increased ACTH secretion by an unresected pituitary  adenoma</a:t>
            </a:r>
          </a:p>
          <a:p>
            <a:pPr indent="442594">
              <a:spcBef>
                <a:spcPts val="7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Evidenced mainly by marked</a:t>
            </a:r>
            <a:r>
              <a:rPr spc="50"/>
              <a:t> </a:t>
            </a:r>
            <a:r>
              <a:t>hyperpigmentation</a:t>
            </a:r>
          </a:p>
          <a:p>
            <a:pPr marL="227329" marR="5080" indent="-215265">
              <a:spcBef>
                <a:spcPts val="5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Requires </a:t>
            </a:r>
            <a:r>
              <a:rPr spc="5"/>
              <a:t>adequate </a:t>
            </a:r>
            <a:r>
              <a:t>preoperative </a:t>
            </a:r>
            <a:r>
              <a:rPr spc="5"/>
              <a:t>and</a:t>
            </a:r>
            <a:r>
              <a:rPr spc="-30"/>
              <a:t> </a:t>
            </a:r>
            <a:r>
              <a:t>postoperative  </a:t>
            </a:r>
            <a:r>
              <a:rPr spc="5"/>
              <a:t>replacement</a:t>
            </a:r>
            <a:r>
              <a:rPr spc="-35"/>
              <a:t> </a:t>
            </a:r>
            <a:r>
              <a:t>therapy</a:t>
            </a:r>
          </a:p>
          <a:p>
            <a:pPr marL="227329" indent="-215265">
              <a:spcBef>
                <a:spcPts val="300"/>
              </a:spcBef>
              <a:buClr>
                <a:srgbClr val="D24717"/>
              </a:buClr>
              <a:buSzPct val="84615"/>
              <a:buChar char="●"/>
              <a:tabLst>
                <a:tab pos="2159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Postoperative complications </a:t>
            </a:r>
            <a:r>
              <a:rPr spc="5"/>
              <a:t>may</a:t>
            </a:r>
            <a:r>
              <a:rPr spc="-60"/>
              <a:t> </a:t>
            </a:r>
            <a:r>
              <a:t>include</a:t>
            </a:r>
          </a:p>
          <a:p>
            <a:pPr marR="83185" indent="442594">
              <a:spcBef>
                <a:spcPts val="5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Sepsis, pancreatitis, thrombosis, poor wound healing, and  sudden</a:t>
            </a:r>
            <a:r>
              <a:rPr spc="-9"/>
              <a:t> </a:t>
            </a:r>
            <a:r>
              <a:t>collapse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object 2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object 3"/>
          <p:cNvSpPr txBox="1"/>
          <p:nvPr>
            <p:ph type="title"/>
          </p:nvPr>
        </p:nvSpPr>
        <p:spPr>
          <a:xfrm>
            <a:off x="764539" y="729437"/>
            <a:ext cx="3481072" cy="57467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/>
            </a:pPr>
            <a:r>
              <a:t>Medical</a:t>
            </a:r>
            <a:r>
              <a:rPr spc="-100"/>
              <a:t> </a:t>
            </a:r>
            <a:r>
              <a:t>therapy</a:t>
            </a:r>
          </a:p>
        </p:txBody>
      </p:sp>
      <p:sp>
        <p:nvSpPr>
          <p:cNvPr id="346" name="object 4"/>
          <p:cNvSpPr/>
          <p:nvPr/>
        </p:nvSpPr>
        <p:spPr>
          <a:xfrm>
            <a:off x="991411" y="2530296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7" name="object 5"/>
          <p:cNvSpPr/>
          <p:nvPr/>
        </p:nvSpPr>
        <p:spPr>
          <a:xfrm>
            <a:off x="991411" y="3325824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8" name="object 6"/>
          <p:cNvSpPr/>
          <p:nvPr/>
        </p:nvSpPr>
        <p:spPr>
          <a:xfrm>
            <a:off x="991411" y="5008321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object 7"/>
          <p:cNvSpPr txBox="1"/>
          <p:nvPr/>
        </p:nvSpPr>
        <p:spPr>
          <a:xfrm>
            <a:off x="723390" y="1809819"/>
            <a:ext cx="7423786" cy="369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965" marR="585469" indent="-227965">
              <a:lnSpc>
                <a:spcPct val="107600"/>
              </a:lnSpc>
              <a:spcBef>
                <a:spcPts val="4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Inhibitors of adrenal steroidogenesis  </a:t>
            </a:r>
            <a:r>
              <a:rPr spc="-5" sz="2400"/>
              <a:t>[Metyrapone, ketoconazole, aminoglutethimide,  etomidate]</a:t>
            </a:r>
            <a:endParaRPr sz="2400"/>
          </a:p>
          <a:p>
            <a:pPr marR="5080" indent="442594">
              <a:spcBef>
                <a:spcPts val="500"/>
              </a:spcBef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Used preoperatively </a:t>
            </a:r>
            <a:r>
              <a:rPr spc="0"/>
              <a:t>to </a:t>
            </a:r>
            <a:r>
              <a:t>normalize circulating cortisol  levels</a:t>
            </a: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27329" indent="-215265"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Centrally acting serotonin</a:t>
            </a:r>
            <a:r>
              <a:rPr spc="5"/>
              <a:t> </a:t>
            </a:r>
            <a:r>
              <a:t>antagonist</a:t>
            </a:r>
          </a:p>
          <a:p>
            <a:pPr indent="442594">
              <a:spcBef>
                <a:spcPts val="300"/>
              </a:spcBef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[Cyproheptadine]</a:t>
            </a:r>
          </a:p>
          <a:p>
            <a:pPr indent="442594">
              <a:spcBef>
                <a:spcPts val="800"/>
              </a:spcBef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Blocks ACTH</a:t>
            </a:r>
            <a:r>
              <a:rPr spc="-114"/>
              <a:t> </a:t>
            </a:r>
            <a:r>
              <a:t>release</a:t>
            </a:r>
          </a:p>
        </p:txBody>
      </p:sp>
      <p:sp>
        <p:nvSpPr>
          <p:cNvPr id="350" name="object 8"/>
          <p:cNvSpPr/>
          <p:nvPr/>
        </p:nvSpPr>
        <p:spPr>
          <a:xfrm>
            <a:off x="991411" y="5482347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2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object 3"/>
          <p:cNvSpPr txBox="1"/>
          <p:nvPr>
            <p:ph type="title"/>
          </p:nvPr>
        </p:nvSpPr>
        <p:spPr>
          <a:xfrm>
            <a:off x="764540" y="729437"/>
            <a:ext cx="1753236" cy="57467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/>
            </a:lvl1pPr>
          </a:lstStyle>
          <a:p>
            <a:pPr/>
            <a:r>
              <a:t>Content</a:t>
            </a:r>
          </a:p>
        </p:txBody>
      </p:sp>
      <p:sp>
        <p:nvSpPr>
          <p:cNvPr id="86" name="object 4"/>
          <p:cNvSpPr txBox="1"/>
          <p:nvPr/>
        </p:nvSpPr>
        <p:spPr>
          <a:xfrm>
            <a:off x="723390" y="2316377"/>
            <a:ext cx="2893697" cy="2680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329" indent="-215265">
              <a:spcBef>
                <a:spcPts val="4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Introduction</a:t>
            </a:r>
          </a:p>
          <a:p>
            <a:pPr marL="227329" indent="-215265">
              <a:spcBef>
                <a:spcPts val="3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pc="-5" sz="2800">
                <a:latin typeface="Arial"/>
                <a:ea typeface="Arial"/>
                <a:cs typeface="Arial"/>
                <a:sym typeface="Arial"/>
              </a:defRPr>
            </a:pPr>
            <a:r>
              <a:t>Etiology</a:t>
            </a:r>
          </a:p>
          <a:p>
            <a:pPr marL="227329" indent="-215265">
              <a:spcBef>
                <a:spcPts val="4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Classification</a:t>
            </a:r>
          </a:p>
          <a:p>
            <a:pPr marL="227329" indent="-215265">
              <a:spcBef>
                <a:spcPts val="4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pc="-5" sz="2800">
                <a:latin typeface="Arial"/>
                <a:ea typeface="Arial"/>
                <a:cs typeface="Arial"/>
                <a:sym typeface="Arial"/>
              </a:defRPr>
            </a:pPr>
            <a:r>
              <a:t>Clinical</a:t>
            </a:r>
            <a:r>
              <a:rPr spc="-35"/>
              <a:t> </a:t>
            </a:r>
            <a:r>
              <a:rPr spc="0"/>
              <a:t>Features</a:t>
            </a:r>
          </a:p>
          <a:p>
            <a:pPr marL="227329" indent="-215265">
              <a:spcBef>
                <a:spcPts val="4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Management</a:t>
            </a:r>
          </a:p>
          <a:p>
            <a:pPr marL="227329" indent="-215265">
              <a:spcBef>
                <a:spcPts val="5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References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object 2"/>
          <p:cNvSpPr/>
          <p:nvPr/>
        </p:nvSpPr>
        <p:spPr>
          <a:xfrm>
            <a:off x="92964" y="3566159"/>
            <a:ext cx="9012936" cy="91441"/>
          </a:xfrm>
          <a:prstGeom prst="rect">
            <a:avLst/>
          </a:pr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3" name="object 3"/>
          <p:cNvSpPr/>
          <p:nvPr/>
        </p:nvSpPr>
        <p:spPr>
          <a:xfrm>
            <a:off x="91439" y="3529584"/>
            <a:ext cx="9014460" cy="45721"/>
          </a:xfrm>
          <a:prstGeom prst="rect">
            <a:avLst/>
          </a:prstGeom>
          <a:solidFill>
            <a:srgbClr val="E6B0AB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4" name="object 4"/>
          <p:cNvSpPr/>
          <p:nvPr/>
        </p:nvSpPr>
        <p:spPr>
          <a:xfrm>
            <a:off x="91439" y="3657600"/>
            <a:ext cx="9014460" cy="45721"/>
          </a:xfrm>
          <a:prstGeom prst="rect">
            <a:avLst/>
          </a:prstGeom>
          <a:solidFill>
            <a:srgbClr val="918485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5" name="object 5"/>
          <p:cNvSpPr txBox="1"/>
          <p:nvPr/>
        </p:nvSpPr>
        <p:spPr>
          <a:xfrm>
            <a:off x="7544772" y="5708598"/>
            <a:ext cx="647701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</a:t>
            </a:r>
          </a:p>
        </p:txBody>
      </p:sp>
      <p:sp>
        <p:nvSpPr>
          <p:cNvPr id="356" name="object 6"/>
          <p:cNvSpPr/>
          <p:nvPr/>
        </p:nvSpPr>
        <p:spPr>
          <a:xfrm>
            <a:off x="829055" y="3035806"/>
            <a:ext cx="1941577" cy="3855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 txBox="1"/>
          <p:nvPr>
            <p:ph type="title"/>
          </p:nvPr>
        </p:nvSpPr>
        <p:spPr>
          <a:xfrm>
            <a:off x="763319" y="723137"/>
            <a:ext cx="4165601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 sz="3600"/>
            </a:pPr>
            <a:r>
              <a:t>Cushing </a:t>
            </a:r>
            <a:r>
              <a:rPr spc="0"/>
              <a:t>syndrome</a:t>
            </a:r>
          </a:p>
        </p:txBody>
      </p:sp>
      <p:sp>
        <p:nvSpPr>
          <p:cNvPr id="89" name="object 3"/>
          <p:cNvSpPr/>
          <p:nvPr/>
        </p:nvSpPr>
        <p:spPr>
          <a:xfrm>
            <a:off x="571499" y="4172710"/>
            <a:ext cx="3957830" cy="566929"/>
          </a:xfrm>
          <a:prstGeom prst="rect">
            <a:avLst/>
          </a:pr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object 4"/>
          <p:cNvSpPr/>
          <p:nvPr/>
        </p:nvSpPr>
        <p:spPr>
          <a:xfrm>
            <a:off x="571499" y="4172710"/>
            <a:ext cx="3957830" cy="566929"/>
          </a:xfrm>
          <a:prstGeom prst="rect">
            <a:avLst/>
          </a:prstGeom>
          <a:ln w="12191">
            <a:solidFill>
              <a:srgbClr val="D2471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object 5"/>
          <p:cNvSpPr txBox="1"/>
          <p:nvPr/>
        </p:nvSpPr>
        <p:spPr>
          <a:xfrm>
            <a:off x="977289" y="4226940"/>
            <a:ext cx="3145791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3344" indent="-81280">
              <a:spcBef>
                <a:spcPts val="100"/>
              </a:spcBef>
              <a:buSzPct val="65384"/>
              <a:buChar char="•"/>
              <a:tabLst>
                <a:tab pos="88900" algn="l"/>
              </a:tabLst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Cushing's</a:t>
            </a:r>
            <a:r>
              <a:rPr spc="-80"/>
              <a:t> </a:t>
            </a:r>
            <a:r>
              <a:t>Syndrome</a:t>
            </a:r>
          </a:p>
        </p:txBody>
      </p:sp>
      <p:sp>
        <p:nvSpPr>
          <p:cNvPr id="92" name="object 6"/>
          <p:cNvSpPr/>
          <p:nvPr/>
        </p:nvSpPr>
        <p:spPr>
          <a:xfrm>
            <a:off x="571499" y="4777740"/>
            <a:ext cx="3957830" cy="1569721"/>
          </a:xfrm>
          <a:prstGeom prst="rect">
            <a:avLst/>
          </a:prstGeom>
          <a:solidFill>
            <a:srgbClr val="EECFCC">
              <a:alpha val="9019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object 7"/>
          <p:cNvSpPr/>
          <p:nvPr/>
        </p:nvSpPr>
        <p:spPr>
          <a:xfrm>
            <a:off x="571499" y="4777740"/>
            <a:ext cx="3957830" cy="1569721"/>
          </a:xfrm>
          <a:prstGeom prst="rect">
            <a:avLst/>
          </a:prstGeom>
          <a:ln w="12192">
            <a:solidFill>
              <a:srgbClr val="EECF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object 8"/>
          <p:cNvSpPr txBox="1"/>
          <p:nvPr/>
        </p:nvSpPr>
        <p:spPr>
          <a:xfrm>
            <a:off x="719123" y="4938013"/>
            <a:ext cx="3593467" cy="78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99084" marR="5080" indent="-287020">
              <a:lnSpc>
                <a:spcPts val="3100"/>
              </a:lnSpc>
              <a:spcBef>
                <a:spcPts val="600"/>
              </a:spcBef>
              <a:buSzPct val="60000"/>
              <a:buChar char="•"/>
              <a:tabLst>
                <a:tab pos="292100" algn="l"/>
                <a:tab pos="292100" algn="l"/>
              </a:tabLst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Excess </a:t>
            </a:r>
            <a:r>
              <a:rPr spc="-5"/>
              <a:t>cortisol</a:t>
            </a:r>
            <a:r>
              <a:rPr spc="-60"/>
              <a:t> </a:t>
            </a:r>
            <a:r>
              <a:rPr spc="-5"/>
              <a:t>due  </a:t>
            </a:r>
            <a:r>
              <a:t>to any</a:t>
            </a:r>
            <a:r>
              <a:rPr spc="-30"/>
              <a:t> </a:t>
            </a:r>
            <a:r>
              <a:t>cause</a:t>
            </a:r>
          </a:p>
        </p:txBody>
      </p:sp>
      <p:sp>
        <p:nvSpPr>
          <p:cNvPr id="95" name="object 9"/>
          <p:cNvSpPr/>
          <p:nvPr/>
        </p:nvSpPr>
        <p:spPr>
          <a:xfrm>
            <a:off x="4613147" y="4180332"/>
            <a:ext cx="3957829" cy="566929"/>
          </a:xfrm>
          <a:prstGeom prst="rect">
            <a:avLst/>
          </a:prstGeom>
          <a:solidFill>
            <a:srgbClr val="D247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object 10"/>
          <p:cNvSpPr/>
          <p:nvPr/>
        </p:nvSpPr>
        <p:spPr>
          <a:xfrm>
            <a:off x="4613147" y="4180332"/>
            <a:ext cx="3957829" cy="566929"/>
          </a:xfrm>
          <a:prstGeom prst="rect">
            <a:avLst/>
          </a:prstGeom>
          <a:ln w="12191">
            <a:solidFill>
              <a:srgbClr val="D2471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object 11"/>
          <p:cNvSpPr txBox="1"/>
          <p:nvPr/>
        </p:nvSpPr>
        <p:spPr>
          <a:xfrm>
            <a:off x="5174360" y="4234560"/>
            <a:ext cx="2833371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3344" indent="-81280">
              <a:spcBef>
                <a:spcPts val="100"/>
              </a:spcBef>
              <a:buSzPct val="65384"/>
              <a:buChar char="•"/>
              <a:tabLst>
                <a:tab pos="88900" algn="l"/>
              </a:tabLst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Cushing's</a:t>
            </a:r>
            <a:r>
              <a:rPr spc="-80"/>
              <a:t> </a:t>
            </a:r>
            <a:r>
              <a:t>Disease</a:t>
            </a:r>
          </a:p>
        </p:txBody>
      </p:sp>
      <p:sp>
        <p:nvSpPr>
          <p:cNvPr id="98" name="object 12"/>
          <p:cNvSpPr/>
          <p:nvPr/>
        </p:nvSpPr>
        <p:spPr>
          <a:xfrm>
            <a:off x="4613147" y="4777740"/>
            <a:ext cx="3957829" cy="1569721"/>
          </a:xfrm>
          <a:prstGeom prst="rect">
            <a:avLst/>
          </a:prstGeom>
          <a:solidFill>
            <a:srgbClr val="EECFCC">
              <a:alpha val="90194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object 13"/>
          <p:cNvSpPr/>
          <p:nvPr/>
        </p:nvSpPr>
        <p:spPr>
          <a:xfrm>
            <a:off x="4613147" y="4777740"/>
            <a:ext cx="3957829" cy="1569721"/>
          </a:xfrm>
          <a:prstGeom prst="rect">
            <a:avLst/>
          </a:prstGeom>
          <a:ln w="12192">
            <a:solidFill>
              <a:srgbClr val="EECF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object 14"/>
          <p:cNvSpPr txBox="1"/>
          <p:nvPr/>
        </p:nvSpPr>
        <p:spPr>
          <a:xfrm>
            <a:off x="4739385" y="4912233"/>
            <a:ext cx="3465830" cy="106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86400"/>
              </a:lnSpc>
              <a:spcBef>
                <a:spcPts val="500"/>
              </a:spcBef>
              <a:buSzPct val="69230"/>
              <a:buChar char="•"/>
              <a:tabLst>
                <a:tab pos="228600" algn="l"/>
                <a:tab pos="241300" algn="l"/>
              </a:tabLst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Excess cortisol due</a:t>
            </a:r>
            <a:r>
              <a:rPr spc="-120"/>
              <a:t> </a:t>
            </a:r>
            <a:r>
              <a:t>to  pituitary micro-  adenoma</a:t>
            </a:r>
          </a:p>
        </p:txBody>
      </p:sp>
      <p:sp>
        <p:nvSpPr>
          <p:cNvPr id="101" name="object 15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object 16"/>
          <p:cNvSpPr/>
          <p:nvPr/>
        </p:nvSpPr>
        <p:spPr>
          <a:xfrm>
            <a:off x="489204" y="1886711"/>
            <a:ext cx="8133589" cy="17846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object 17"/>
          <p:cNvSpPr/>
          <p:nvPr/>
        </p:nvSpPr>
        <p:spPr>
          <a:xfrm>
            <a:off x="644650" y="1885188"/>
            <a:ext cx="8054342" cy="19080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object 18"/>
          <p:cNvSpPr/>
          <p:nvPr/>
        </p:nvSpPr>
        <p:spPr>
          <a:xfrm>
            <a:off x="653794" y="1905000"/>
            <a:ext cx="7924801" cy="16962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object 19"/>
          <p:cNvSpPr/>
          <p:nvPr/>
        </p:nvSpPr>
        <p:spPr>
          <a:xfrm flipH="1">
            <a:off x="533576" y="1905000"/>
            <a:ext cx="1" cy="1696212"/>
          </a:xfrm>
          <a:prstGeom prst="line">
            <a:avLst/>
          </a:prstGeom>
          <a:ln w="9144">
            <a:solidFill>
              <a:srgbClr val="801E1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object 20"/>
          <p:cNvSpPr/>
          <p:nvPr/>
        </p:nvSpPr>
        <p:spPr>
          <a:xfrm>
            <a:off x="533577" y="2740785"/>
            <a:ext cx="113869" cy="12574"/>
          </a:xfrm>
          <a:prstGeom prst="line">
            <a:avLst/>
          </a:prstGeom>
          <a:ln w="9144">
            <a:solidFill>
              <a:srgbClr val="801E1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object 21"/>
          <p:cNvSpPr txBox="1"/>
          <p:nvPr/>
        </p:nvSpPr>
        <p:spPr>
          <a:xfrm>
            <a:off x="653794" y="1905000"/>
            <a:ext cx="7924801" cy="1405549"/>
          </a:xfrm>
          <a:prstGeom prst="rect">
            <a:avLst/>
          </a:prstGeom>
          <a:ln w="9144">
            <a:solidFill>
              <a:srgbClr val="801E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67334" indent="276860" algn="ctr">
              <a:spcBef>
                <a:spcPts val="8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 </a:t>
            </a:r>
            <a:r>
              <a:rPr spc="-5"/>
              <a:t>array </a:t>
            </a:r>
            <a:r>
              <a:t>of </a:t>
            </a:r>
            <a:r>
              <a:rPr spc="-5"/>
              <a:t>symptoms </a:t>
            </a:r>
            <a:r>
              <a:t>as a </a:t>
            </a:r>
            <a:r>
              <a:rPr spc="-5"/>
              <a:t>result </a:t>
            </a:r>
            <a:r>
              <a:t>of  </a:t>
            </a:r>
            <a:r>
              <a:rPr spc="-5"/>
              <a:t>abnormally </a:t>
            </a:r>
            <a:r>
              <a:t>high </a:t>
            </a:r>
            <a:r>
              <a:rPr spc="-5"/>
              <a:t>levels </a:t>
            </a:r>
            <a:r>
              <a:t>of cortisol or</a:t>
            </a:r>
            <a:r>
              <a:rPr spc="-110"/>
              <a:t> </a:t>
            </a:r>
            <a:r>
              <a:rPr spc="-5"/>
              <a:t>other  glucocorticoids </a:t>
            </a:r>
            <a:r>
              <a:t>in the</a:t>
            </a:r>
            <a:r>
              <a:rPr spc="-65"/>
              <a:t> </a:t>
            </a:r>
            <a:r>
              <a:rPr spc="-5"/>
              <a:t>blood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"/>
          <p:cNvSpPr txBox="1"/>
          <p:nvPr>
            <p:ph type="title"/>
          </p:nvPr>
        </p:nvSpPr>
        <p:spPr>
          <a:xfrm>
            <a:off x="763319" y="723137"/>
            <a:ext cx="1827530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/>
            </a:pPr>
            <a:r>
              <a:t>Etio</a:t>
            </a:r>
            <a:r>
              <a:rPr spc="-100"/>
              <a:t>l</a:t>
            </a:r>
            <a:r>
              <a:t>ogy</a:t>
            </a:r>
          </a:p>
        </p:txBody>
      </p:sp>
      <p:sp>
        <p:nvSpPr>
          <p:cNvPr id="110" name="object 3"/>
          <p:cNvSpPr/>
          <p:nvPr/>
        </p:nvSpPr>
        <p:spPr>
          <a:xfrm>
            <a:off x="7998333" y="3831337"/>
            <a:ext cx="1" cy="439167"/>
          </a:xfrm>
          <a:prstGeom prst="line">
            <a:avLst/>
          </a:prstGeom>
          <a:ln w="16002">
            <a:solidFill>
              <a:srgbClr val="BE401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object 4"/>
          <p:cNvSpPr/>
          <p:nvPr/>
        </p:nvSpPr>
        <p:spPr>
          <a:xfrm>
            <a:off x="6251447" y="2977894"/>
            <a:ext cx="1744473" cy="353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5111"/>
                </a:lnTo>
                <a:lnTo>
                  <a:pt x="21600" y="15111"/>
                </a:lnTo>
                <a:lnTo>
                  <a:pt x="21600" y="21600"/>
                </a:lnTo>
              </a:path>
            </a:pathLst>
          </a:custGeom>
          <a:ln w="12191">
            <a:solidFill>
              <a:srgbClr val="A8380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object 5"/>
          <p:cNvSpPr/>
          <p:nvPr/>
        </p:nvSpPr>
        <p:spPr>
          <a:xfrm>
            <a:off x="4442459" y="3837432"/>
            <a:ext cx="1610488" cy="426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6229"/>
                </a:lnTo>
                <a:lnTo>
                  <a:pt x="21600" y="16229"/>
                </a:lnTo>
                <a:lnTo>
                  <a:pt x="21600" y="21600"/>
                </a:lnTo>
              </a:path>
            </a:pathLst>
          </a:custGeom>
          <a:ln w="12192">
            <a:solidFill>
              <a:srgbClr val="BE401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object 6"/>
          <p:cNvSpPr/>
          <p:nvPr/>
        </p:nvSpPr>
        <p:spPr>
          <a:xfrm>
            <a:off x="4230623" y="3837432"/>
            <a:ext cx="212091" cy="426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6229"/>
                </a:lnTo>
                <a:lnTo>
                  <a:pt x="0" y="16229"/>
                </a:lnTo>
                <a:lnTo>
                  <a:pt x="0" y="21600"/>
                </a:lnTo>
              </a:path>
            </a:pathLst>
          </a:custGeom>
          <a:ln w="12192">
            <a:solidFill>
              <a:srgbClr val="BE401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object 7"/>
          <p:cNvSpPr/>
          <p:nvPr/>
        </p:nvSpPr>
        <p:spPr>
          <a:xfrm>
            <a:off x="2619755" y="3837432"/>
            <a:ext cx="1822705" cy="426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6229"/>
                </a:lnTo>
                <a:lnTo>
                  <a:pt x="0" y="16229"/>
                </a:lnTo>
                <a:lnTo>
                  <a:pt x="0" y="21600"/>
                </a:lnTo>
              </a:path>
            </a:pathLst>
          </a:custGeom>
          <a:ln w="12192">
            <a:solidFill>
              <a:srgbClr val="BE401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object 8"/>
          <p:cNvSpPr/>
          <p:nvPr/>
        </p:nvSpPr>
        <p:spPr>
          <a:xfrm>
            <a:off x="4442459" y="2977894"/>
            <a:ext cx="1808862" cy="353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5111"/>
                </a:lnTo>
                <a:lnTo>
                  <a:pt x="0" y="15111"/>
                </a:lnTo>
                <a:lnTo>
                  <a:pt x="0" y="21600"/>
                </a:lnTo>
              </a:path>
            </a:pathLst>
          </a:custGeom>
          <a:ln w="12191">
            <a:solidFill>
              <a:srgbClr val="A8380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object 9"/>
          <p:cNvSpPr/>
          <p:nvPr/>
        </p:nvSpPr>
        <p:spPr>
          <a:xfrm>
            <a:off x="1138427" y="3837432"/>
            <a:ext cx="370967" cy="524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229"/>
                </a:lnTo>
                <a:lnTo>
                  <a:pt x="21600" y="17229"/>
                </a:lnTo>
                <a:lnTo>
                  <a:pt x="21600" y="21600"/>
                </a:lnTo>
              </a:path>
            </a:pathLst>
          </a:custGeom>
          <a:ln w="12192">
            <a:solidFill>
              <a:srgbClr val="BE401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object 10"/>
          <p:cNvSpPr/>
          <p:nvPr/>
        </p:nvSpPr>
        <p:spPr>
          <a:xfrm>
            <a:off x="822960" y="3837432"/>
            <a:ext cx="315850" cy="524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7229"/>
                </a:lnTo>
                <a:lnTo>
                  <a:pt x="0" y="17229"/>
                </a:lnTo>
                <a:lnTo>
                  <a:pt x="0" y="21600"/>
                </a:lnTo>
              </a:path>
            </a:pathLst>
          </a:custGeom>
          <a:ln w="12192">
            <a:solidFill>
              <a:srgbClr val="BE401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object 11"/>
          <p:cNvSpPr/>
          <p:nvPr/>
        </p:nvSpPr>
        <p:spPr>
          <a:xfrm>
            <a:off x="1137645" y="2971799"/>
            <a:ext cx="1" cy="365633"/>
          </a:xfrm>
          <a:prstGeom prst="line">
            <a:avLst/>
          </a:prstGeom>
          <a:ln w="13676">
            <a:solidFill>
              <a:srgbClr val="A8380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object 12"/>
          <p:cNvSpPr/>
          <p:nvPr/>
        </p:nvSpPr>
        <p:spPr>
          <a:xfrm>
            <a:off x="91438" y="2420111"/>
            <a:ext cx="2089406" cy="6995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object 13"/>
          <p:cNvSpPr txBox="1"/>
          <p:nvPr/>
        </p:nvSpPr>
        <p:spPr>
          <a:xfrm>
            <a:off x="539902" y="2514471"/>
            <a:ext cx="1193165" cy="40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9220" marR="5080" indent="-109220">
              <a:lnSpc>
                <a:spcPts val="1600"/>
              </a:lnSpc>
              <a:spcBef>
                <a:spcPts val="300"/>
              </a:spcBef>
              <a:buClr>
                <a:srgbClr val="D24717"/>
              </a:buClr>
              <a:buSzPct val="78125"/>
              <a:buChar char="●"/>
              <a:tabLst>
                <a:tab pos="101600" algn="l"/>
              </a:tabLst>
              <a:defRPr spc="-5" sz="1600">
                <a:latin typeface="Arial"/>
                <a:ea typeface="Arial"/>
                <a:cs typeface="Arial"/>
                <a:sym typeface="Arial"/>
              </a:defRPr>
            </a:pPr>
            <a:r>
              <a:t>Exogenou</a:t>
            </a:r>
            <a:r>
              <a:rPr spc="0"/>
              <a:t>s</a:t>
            </a:r>
            <a:r>
              <a:t>/  iatrogenic</a:t>
            </a:r>
          </a:p>
        </p:txBody>
      </p:sp>
      <p:sp>
        <p:nvSpPr>
          <p:cNvPr id="121" name="object 14"/>
          <p:cNvSpPr/>
          <p:nvPr/>
        </p:nvSpPr>
        <p:spPr>
          <a:xfrm>
            <a:off x="128015" y="3311652"/>
            <a:ext cx="2020824" cy="6278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object 15"/>
          <p:cNvSpPr txBox="1"/>
          <p:nvPr/>
        </p:nvSpPr>
        <p:spPr>
          <a:xfrm>
            <a:off x="473151" y="3399788"/>
            <a:ext cx="1330326" cy="53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16534" marR="5080" indent="-203834">
              <a:lnSpc>
                <a:spcPts val="1400"/>
              </a:lnSpc>
              <a:spcBef>
                <a:spcPts val="300"/>
              </a:spcBef>
              <a:buClr>
                <a:srgbClr val="D24717"/>
              </a:buClr>
              <a:buSzPct val="75000"/>
              <a:buChar char="●"/>
              <a:tabLst>
                <a:tab pos="292100" algn="l"/>
              </a:tabLst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Prolonged  </a:t>
            </a:r>
            <a:r>
              <a:rPr spc="0"/>
              <a:t>administration</a:t>
            </a:r>
            <a:r>
              <a:rPr spc="-110"/>
              <a:t> </a:t>
            </a:r>
            <a:r>
              <a:rPr spc="0"/>
              <a:t>of</a:t>
            </a:r>
          </a:p>
        </p:txBody>
      </p:sp>
      <p:sp>
        <p:nvSpPr>
          <p:cNvPr id="123" name="object 16"/>
          <p:cNvSpPr/>
          <p:nvPr/>
        </p:nvSpPr>
        <p:spPr>
          <a:xfrm>
            <a:off x="515112" y="4344923"/>
            <a:ext cx="615695" cy="20497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object 17"/>
          <p:cNvSpPr txBox="1"/>
          <p:nvPr/>
        </p:nvSpPr>
        <p:spPr>
          <a:xfrm rot="5400000">
            <a:off x="219967" y="5245755"/>
            <a:ext cx="1245236" cy="20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6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Glucocorti</a:t>
            </a:r>
            <a:r>
              <a:rPr spc="-10"/>
              <a:t>c</a:t>
            </a:r>
            <a:r>
              <a:t>oids</a:t>
            </a:r>
          </a:p>
        </p:txBody>
      </p:sp>
      <p:sp>
        <p:nvSpPr>
          <p:cNvPr id="125" name="object 18"/>
          <p:cNvSpPr/>
          <p:nvPr/>
        </p:nvSpPr>
        <p:spPr>
          <a:xfrm>
            <a:off x="1202436" y="4344923"/>
            <a:ext cx="614173" cy="20497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object 19"/>
          <p:cNvSpPr txBox="1"/>
          <p:nvPr/>
        </p:nvSpPr>
        <p:spPr>
          <a:xfrm rot="5400000">
            <a:off x="1274652" y="5245373"/>
            <a:ext cx="509906" cy="20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6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</a:t>
            </a:r>
            <a:r>
              <a:rPr spc="-10"/>
              <a:t>CT</a:t>
            </a:r>
            <a:r>
              <a:t>H</a:t>
            </a:r>
          </a:p>
        </p:txBody>
      </p:sp>
      <p:sp>
        <p:nvSpPr>
          <p:cNvPr id="127" name="object 20"/>
          <p:cNvSpPr/>
          <p:nvPr/>
        </p:nvSpPr>
        <p:spPr>
          <a:xfrm>
            <a:off x="5382767" y="2456688"/>
            <a:ext cx="1737361" cy="5882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object 21"/>
          <p:cNvSpPr txBox="1"/>
          <p:nvPr/>
        </p:nvSpPr>
        <p:spPr>
          <a:xfrm>
            <a:off x="5670041" y="2585337"/>
            <a:ext cx="116395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5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Endogenous</a:t>
            </a:r>
          </a:p>
        </p:txBody>
      </p:sp>
      <p:sp>
        <p:nvSpPr>
          <p:cNvPr id="129" name="object 22"/>
          <p:cNvSpPr/>
          <p:nvPr/>
        </p:nvSpPr>
        <p:spPr>
          <a:xfrm>
            <a:off x="3471671" y="3311652"/>
            <a:ext cx="1941577" cy="62788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object 23"/>
          <p:cNvSpPr txBox="1"/>
          <p:nvPr/>
        </p:nvSpPr>
        <p:spPr>
          <a:xfrm>
            <a:off x="3715639" y="3369943"/>
            <a:ext cx="1456691" cy="380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500"/>
              </a:lnSpc>
              <a:spcBef>
                <a:spcPts val="100"/>
              </a:spcBef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ACTH</a:t>
            </a:r>
            <a:r>
              <a:rPr spc="-60"/>
              <a:t> </a:t>
            </a:r>
            <a:r>
              <a:rPr b="1"/>
              <a:t>dependent</a:t>
            </a:r>
          </a:p>
          <a:p>
            <a:pPr algn="ctr">
              <a:lnSpc>
                <a:spcPts val="15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causes</a:t>
            </a:r>
          </a:p>
        </p:txBody>
      </p:sp>
      <p:sp>
        <p:nvSpPr>
          <p:cNvPr id="131" name="object 24"/>
          <p:cNvSpPr/>
          <p:nvPr/>
        </p:nvSpPr>
        <p:spPr>
          <a:xfrm>
            <a:off x="1866900" y="4247388"/>
            <a:ext cx="1554480" cy="214579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object 25"/>
          <p:cNvSpPr txBox="1"/>
          <p:nvPr/>
        </p:nvSpPr>
        <p:spPr>
          <a:xfrm>
            <a:off x="1999869" y="4779238"/>
            <a:ext cx="1240791" cy="933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7015" marR="31750" indent="-207645">
              <a:lnSpc>
                <a:spcPct val="110700"/>
              </a:lnSpc>
              <a:spcBef>
                <a:spcPts val="100"/>
              </a:spcBef>
              <a:defRPr b="1" spc="-10" sz="1400">
                <a:latin typeface="Arial"/>
                <a:ea typeface="Arial"/>
                <a:cs typeface="Arial"/>
                <a:sym typeface="Arial"/>
              </a:defRPr>
            </a:pPr>
            <a:r>
              <a:t>H</a:t>
            </a:r>
            <a:r>
              <a:rPr spc="-50"/>
              <a:t>y</a:t>
            </a:r>
            <a:r>
              <a:t>po</a:t>
            </a:r>
            <a:r>
              <a:rPr spc="0"/>
              <a:t>t</a:t>
            </a:r>
            <a:r>
              <a:t>h</a:t>
            </a:r>
            <a:r>
              <a:rPr spc="0"/>
              <a:t>alamic  lesions</a:t>
            </a:r>
            <a:r>
              <a:rPr b="0" spc="0"/>
              <a:t>:</a:t>
            </a:r>
          </a:p>
          <a:p>
            <a:pPr marL="190500" marR="5080" indent="-177800">
              <a:lnSpc>
                <a:spcPts val="1400"/>
              </a:lnSpc>
              <a:spcBef>
                <a:spcPts val="10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Increased</a:t>
            </a:r>
            <a:r>
              <a:rPr spc="-104"/>
              <a:t> </a:t>
            </a:r>
            <a:r>
              <a:rPr spc="-5"/>
              <a:t>CRH  </a:t>
            </a:r>
            <a:r>
              <a:t>production</a:t>
            </a:r>
          </a:p>
        </p:txBody>
      </p:sp>
      <p:sp>
        <p:nvSpPr>
          <p:cNvPr id="133" name="object 26"/>
          <p:cNvSpPr/>
          <p:nvPr/>
        </p:nvSpPr>
        <p:spPr>
          <a:xfrm>
            <a:off x="3372610" y="4247388"/>
            <a:ext cx="1763268" cy="214579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object 27"/>
          <p:cNvSpPr txBox="1"/>
          <p:nvPr/>
        </p:nvSpPr>
        <p:spPr>
          <a:xfrm>
            <a:off x="3505327" y="4909794"/>
            <a:ext cx="1451611" cy="74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90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Pituitary</a:t>
            </a:r>
            <a:r>
              <a:rPr spc="-94"/>
              <a:t> </a:t>
            </a:r>
            <a:r>
              <a:t>lesions</a:t>
            </a:r>
            <a:r>
              <a:rPr b="0"/>
              <a:t>:</a:t>
            </a:r>
          </a:p>
          <a:p>
            <a:pPr algn="ctr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Microadenoma</a:t>
            </a:r>
          </a:p>
          <a:p>
            <a:pPr algn="ctr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Macroedema</a:t>
            </a:r>
          </a:p>
        </p:txBody>
      </p:sp>
      <p:sp>
        <p:nvSpPr>
          <p:cNvPr id="135" name="object 28"/>
          <p:cNvSpPr/>
          <p:nvPr/>
        </p:nvSpPr>
        <p:spPr>
          <a:xfrm>
            <a:off x="5155691" y="4247388"/>
            <a:ext cx="1795272" cy="214579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object 29"/>
          <p:cNvSpPr txBox="1"/>
          <p:nvPr/>
        </p:nvSpPr>
        <p:spPr>
          <a:xfrm>
            <a:off x="5288407" y="4526381"/>
            <a:ext cx="1530986" cy="14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900"/>
              </a:spcBef>
              <a:defRPr b="1" spc="-5" sz="1400">
                <a:latin typeface="Arial"/>
                <a:ea typeface="Arial"/>
                <a:cs typeface="Arial"/>
                <a:sym typeface="Arial"/>
              </a:defRPr>
            </a:pPr>
            <a:r>
              <a:t>Ectopic</a:t>
            </a:r>
            <a:r>
              <a:rPr spc="-35"/>
              <a:t> </a:t>
            </a:r>
            <a:r>
              <a:rPr spc="0"/>
              <a:t>lesions</a:t>
            </a:r>
            <a:r>
              <a:rPr b="0" spc="0"/>
              <a:t>:</a:t>
            </a:r>
          </a:p>
          <a:p>
            <a:pPr marL="635" marR="5080" indent="11429" algn="ctr">
              <a:lnSpc>
                <a:spcPct val="119900"/>
              </a:lnSpc>
              <a:spcBef>
                <a:spcPts val="5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Oat cell ca  Bronchial</a:t>
            </a:r>
            <a:r>
              <a:rPr spc="-90"/>
              <a:t> </a:t>
            </a:r>
            <a:r>
              <a:t>carcinoid  Pancreatic ca  Neuroblastoma  </a:t>
            </a:r>
            <a:r>
              <a:rPr spc="-5"/>
              <a:t>Wilm’s</a:t>
            </a:r>
            <a:r>
              <a:rPr spc="-35"/>
              <a:t> </a:t>
            </a:r>
            <a:r>
              <a:t>tumor</a:t>
            </a:r>
          </a:p>
        </p:txBody>
      </p:sp>
      <p:sp>
        <p:nvSpPr>
          <p:cNvPr id="137" name="object 30"/>
          <p:cNvSpPr/>
          <p:nvPr/>
        </p:nvSpPr>
        <p:spPr>
          <a:xfrm>
            <a:off x="6960106" y="3311652"/>
            <a:ext cx="2071117" cy="62788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object 31"/>
          <p:cNvSpPr txBox="1"/>
          <p:nvPr/>
        </p:nvSpPr>
        <p:spPr>
          <a:xfrm>
            <a:off x="7189723" y="3369943"/>
            <a:ext cx="1614806" cy="380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500"/>
              </a:lnSpc>
              <a:spcBef>
                <a:spcPts val="100"/>
              </a:spcBef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ACTH</a:t>
            </a:r>
            <a:r>
              <a:rPr spc="-55"/>
              <a:t> </a:t>
            </a:r>
            <a:r>
              <a:rPr b="1"/>
              <a:t>independent</a:t>
            </a:r>
          </a:p>
          <a:p>
            <a:pPr algn="ctr">
              <a:lnSpc>
                <a:spcPts val="1500"/>
              </a:lnSpc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causes</a:t>
            </a:r>
          </a:p>
        </p:txBody>
      </p:sp>
      <p:sp>
        <p:nvSpPr>
          <p:cNvPr id="139" name="object 32"/>
          <p:cNvSpPr/>
          <p:nvPr/>
        </p:nvSpPr>
        <p:spPr>
          <a:xfrm>
            <a:off x="7074406" y="4247388"/>
            <a:ext cx="1915669" cy="214579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object 33"/>
          <p:cNvSpPr txBox="1"/>
          <p:nvPr/>
        </p:nvSpPr>
        <p:spPr>
          <a:xfrm>
            <a:off x="7317992" y="4739894"/>
            <a:ext cx="1542416" cy="1068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4" algn="ctr">
              <a:lnSpc>
                <a:spcPts val="1400"/>
              </a:lnSpc>
              <a:spcBef>
                <a:spcPts val="300"/>
              </a:spcBef>
              <a:defRPr b="1" spc="-10" sz="1400">
                <a:latin typeface="Arial"/>
                <a:ea typeface="Arial"/>
                <a:cs typeface="Arial"/>
                <a:sym typeface="Arial"/>
              </a:defRPr>
            </a:pPr>
            <a:r>
              <a:t>Adrenal  </a:t>
            </a:r>
            <a:r>
              <a:rPr spc="-5"/>
              <a:t>a</a:t>
            </a:r>
            <a:r>
              <a:rPr b="0" spc="0"/>
              <a:t>deno</a:t>
            </a:r>
            <a:r>
              <a:rPr b="0"/>
              <a:t>m</a:t>
            </a:r>
            <a:r>
              <a:rPr b="0" spc="0"/>
              <a:t>a/carcinom</a:t>
            </a:r>
          </a:p>
          <a:p>
            <a:pPr algn="ctr">
              <a:spcBef>
                <a:spcPts val="1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a/hyperplasia</a:t>
            </a:r>
          </a:p>
          <a:p>
            <a:pPr marR="111125" indent="117475" algn="ctr">
              <a:lnSpc>
                <a:spcPts val="1400"/>
              </a:lnSpc>
              <a:spcBef>
                <a:spcPts val="1100"/>
              </a:spcBef>
              <a:defRPr spc="-5" sz="1400">
                <a:latin typeface="Arial"/>
                <a:ea typeface="Arial"/>
                <a:cs typeface="Arial"/>
                <a:sym typeface="Arial"/>
              </a:defRPr>
            </a:pPr>
            <a:r>
              <a:t>McCune</a:t>
            </a:r>
            <a:r>
              <a:rPr spc="-155"/>
              <a:t> </a:t>
            </a:r>
            <a:r>
              <a:rPr spc="0"/>
              <a:t>Albright  </a:t>
            </a:r>
            <a:r>
              <a:t>syndrome</a:t>
            </a:r>
          </a:p>
        </p:txBody>
      </p:sp>
      <p:sp>
        <p:nvSpPr>
          <p:cNvPr id="141" name="object 34"/>
          <p:cNvSpPr/>
          <p:nvPr/>
        </p:nvSpPr>
        <p:spPr>
          <a:xfrm>
            <a:off x="1066800" y="2156721"/>
            <a:ext cx="5410200" cy="205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575"/>
                </a:lnTo>
                <a:lnTo>
                  <a:pt x="10800" y="1575"/>
                </a:lnTo>
                <a:lnTo>
                  <a:pt x="10800" y="0"/>
                </a:lnTo>
                <a:lnTo>
                  <a:pt x="10800" y="1575"/>
                </a:lnTo>
                <a:lnTo>
                  <a:pt x="21600" y="1575"/>
                </a:lnTo>
                <a:lnTo>
                  <a:pt x="21600" y="21600"/>
                </a:lnTo>
              </a:path>
            </a:pathLst>
          </a:custGeom>
          <a:ln w="9144">
            <a:solidFill>
              <a:srgbClr val="AE3408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ject 2"/>
          <p:cNvSpPr txBox="1"/>
          <p:nvPr>
            <p:ph type="title"/>
          </p:nvPr>
        </p:nvSpPr>
        <p:spPr>
          <a:xfrm>
            <a:off x="231139" y="356108"/>
            <a:ext cx="3683636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 sz="3600"/>
            </a:pPr>
            <a:r>
              <a:t>Clinical </a:t>
            </a:r>
            <a:r>
              <a:rPr spc="0"/>
              <a:t>Features</a:t>
            </a:r>
          </a:p>
        </p:txBody>
      </p:sp>
      <p:sp>
        <p:nvSpPr>
          <p:cNvPr id="144" name="object 3"/>
          <p:cNvSpPr/>
          <p:nvPr/>
        </p:nvSpPr>
        <p:spPr>
          <a:xfrm>
            <a:off x="0" y="990599"/>
            <a:ext cx="5221224" cy="54894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object 4"/>
          <p:cNvSpPr/>
          <p:nvPr/>
        </p:nvSpPr>
        <p:spPr>
          <a:xfrm>
            <a:off x="0" y="1004316"/>
            <a:ext cx="5181600" cy="541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24" y="0"/>
                </a:moveTo>
                <a:lnTo>
                  <a:pt x="0" y="9887"/>
                </a:lnTo>
                <a:lnTo>
                  <a:pt x="0" y="11713"/>
                </a:lnTo>
                <a:lnTo>
                  <a:pt x="10324" y="21600"/>
                </a:lnTo>
                <a:lnTo>
                  <a:pt x="21600" y="10800"/>
                </a:lnTo>
                <a:lnTo>
                  <a:pt x="10324" y="0"/>
                </a:lnTo>
                <a:close/>
              </a:path>
            </a:pathLst>
          </a:custGeom>
          <a:solidFill>
            <a:srgbClr val="DDD2D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object 5"/>
          <p:cNvSpPr/>
          <p:nvPr/>
        </p:nvSpPr>
        <p:spPr>
          <a:xfrm>
            <a:off x="33528" y="1502663"/>
            <a:ext cx="2459736" cy="21930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object 6"/>
          <p:cNvSpPr txBox="1"/>
          <p:nvPr/>
        </p:nvSpPr>
        <p:spPr>
          <a:xfrm>
            <a:off x="261924" y="1667484"/>
            <a:ext cx="2003426" cy="1717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20394" indent="-102869">
              <a:spcBef>
                <a:spcPts val="400"/>
              </a:spcBef>
              <a:buClr>
                <a:srgbClr val="D24717"/>
              </a:buClr>
              <a:buSzPct val="79411"/>
              <a:buChar char="●"/>
              <a:tabLst>
                <a:tab pos="609600" algn="l"/>
              </a:tabLst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Body</a:t>
            </a:r>
            <a:r>
              <a:rPr spc="-30"/>
              <a:t> </a:t>
            </a:r>
            <a:r>
              <a:t>fat</a:t>
            </a:r>
          </a:p>
          <a:p>
            <a:pPr marL="279400" indent="-278129">
              <a:lnSpc>
                <a:spcPts val="1900"/>
              </a:lnSpc>
              <a:spcBef>
                <a:spcPts val="300"/>
              </a:spcBef>
              <a:buClr>
                <a:srgbClr val="D24717"/>
              </a:buClr>
              <a:buSzPct val="79411"/>
              <a:buChar char="●"/>
              <a:tabLst>
                <a:tab pos="2794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Central</a:t>
            </a:r>
            <a:r>
              <a:rPr spc="-40"/>
              <a:t> </a:t>
            </a:r>
            <a:r>
              <a:t>(truncal)</a:t>
            </a:r>
          </a:p>
          <a:p>
            <a:pPr indent="3810" algn="ctr">
              <a:lnSpc>
                <a:spcPts val="1900"/>
              </a:lnSpc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obesity</a:t>
            </a:r>
          </a:p>
          <a:p>
            <a:pPr lvl="1" marL="307975" indent="-45720">
              <a:lnSpc>
                <a:spcPts val="1800"/>
              </a:lnSpc>
              <a:spcBef>
                <a:spcPts val="400"/>
              </a:spcBef>
              <a:buClr>
                <a:srgbClr val="D24717"/>
              </a:buClr>
              <a:buSzPct val="79411"/>
              <a:buChar char="●"/>
              <a:tabLst>
                <a:tab pos="4064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Moon</a:t>
            </a:r>
            <a:r>
              <a:rPr spc="434"/>
              <a:t> </a:t>
            </a:r>
            <a:r>
              <a:t>facies,</a:t>
            </a:r>
          </a:p>
          <a:p>
            <a:pPr marR="5080" indent="262254">
              <a:lnSpc>
                <a:spcPts val="1700"/>
              </a:lnSpc>
              <a:spcBef>
                <a:spcPts val="1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Supraclavicular  </a:t>
            </a:r>
            <a:r>
              <a:rPr spc="-5"/>
              <a:t>fat </a:t>
            </a:r>
            <a:r>
              <a:t>pads, and</a:t>
            </a:r>
            <a:r>
              <a:rPr spc="-50"/>
              <a:t> </a:t>
            </a:r>
            <a:r>
              <a:rPr spc="-10"/>
              <a:t>Buffalo</a:t>
            </a:r>
          </a:p>
          <a:p>
            <a:pPr indent="731519">
              <a:lnSpc>
                <a:spcPts val="1700"/>
              </a:lnSpc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hump</a:t>
            </a:r>
          </a:p>
        </p:txBody>
      </p:sp>
      <p:sp>
        <p:nvSpPr>
          <p:cNvPr id="148" name="object 7"/>
          <p:cNvSpPr/>
          <p:nvPr/>
        </p:nvSpPr>
        <p:spPr>
          <a:xfrm>
            <a:off x="2516122" y="1502663"/>
            <a:ext cx="2193037" cy="21930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object 8"/>
          <p:cNvSpPr txBox="1"/>
          <p:nvPr/>
        </p:nvSpPr>
        <p:spPr>
          <a:xfrm>
            <a:off x="2795397" y="1822169"/>
            <a:ext cx="1635126" cy="145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88644">
              <a:spcBef>
                <a:spcPts val="400"/>
              </a:spcBef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Skin</a:t>
            </a:r>
          </a:p>
          <a:p>
            <a:pPr marL="1904" marR="5080" indent="8890" algn="ctr">
              <a:lnSpc>
                <a:spcPct val="86300"/>
              </a:lnSpc>
              <a:spcBef>
                <a:spcPts val="6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Thinning of </a:t>
            </a:r>
            <a:r>
              <a:rPr spc="-5"/>
              <a:t>the  </a:t>
            </a:r>
            <a:r>
              <a:t>skin, </a:t>
            </a:r>
            <a:r>
              <a:rPr spc="-10"/>
              <a:t>with </a:t>
            </a:r>
            <a:r>
              <a:t>facial  plethora, easy  bruising, and  violaceous</a:t>
            </a:r>
            <a:r>
              <a:rPr spc="-69"/>
              <a:t> </a:t>
            </a:r>
            <a:r>
              <a:rPr spc="-5"/>
              <a:t>striae</a:t>
            </a:r>
          </a:p>
        </p:txBody>
      </p:sp>
      <p:sp>
        <p:nvSpPr>
          <p:cNvPr id="150" name="object 9"/>
          <p:cNvSpPr/>
          <p:nvPr/>
        </p:nvSpPr>
        <p:spPr>
          <a:xfrm>
            <a:off x="33528" y="3774947"/>
            <a:ext cx="2459736" cy="21930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object 10"/>
          <p:cNvSpPr txBox="1"/>
          <p:nvPr/>
        </p:nvSpPr>
        <p:spPr>
          <a:xfrm>
            <a:off x="458519" y="4051909"/>
            <a:ext cx="1609726" cy="150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400"/>
              </a:spcBef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Muscle</a:t>
            </a:r>
          </a:p>
          <a:p>
            <a:pPr marR="5080" indent="12064" algn="ctr">
              <a:lnSpc>
                <a:spcPct val="86500"/>
              </a:lnSpc>
              <a:spcBef>
                <a:spcPts val="600"/>
              </a:spcBef>
              <a:defRPr spc="-5" sz="1700">
                <a:latin typeface="Arial"/>
                <a:ea typeface="Arial"/>
                <a:cs typeface="Arial"/>
                <a:sym typeface="Arial"/>
              </a:defRPr>
            </a:pPr>
            <a:r>
              <a:t>Proximal</a:t>
            </a:r>
            <a:r>
              <a:rPr spc="-65"/>
              <a:t> </a:t>
            </a:r>
            <a:r>
              <a:rPr spc="0"/>
              <a:t>muscle  </a:t>
            </a:r>
            <a:r>
              <a:t>weakness, </a:t>
            </a:r>
            <a:r>
              <a:rPr spc="0"/>
              <a:t>and  atrophy</a:t>
            </a:r>
          </a:p>
          <a:p>
            <a:pPr marR="111125" indent="118745" algn="ctr">
              <a:lnSpc>
                <a:spcPts val="1700"/>
              </a:lnSpc>
              <a:spcBef>
                <a:spcPts val="600"/>
              </a:spcBef>
              <a:defRPr spc="-10" sz="1700">
                <a:latin typeface="Arial"/>
                <a:ea typeface="Arial"/>
                <a:cs typeface="Arial"/>
                <a:sym typeface="Arial"/>
              </a:defRPr>
            </a:pPr>
            <a:r>
              <a:t>Wasting </a:t>
            </a:r>
            <a:r>
              <a:rPr spc="0"/>
              <a:t>of</a:t>
            </a:r>
            <a:r>
              <a:rPr spc="-100"/>
              <a:t> </a:t>
            </a:r>
            <a:r>
              <a:rPr spc="-5"/>
              <a:t>the  extremities</a:t>
            </a:r>
          </a:p>
        </p:txBody>
      </p:sp>
      <p:sp>
        <p:nvSpPr>
          <p:cNvPr id="152" name="object 11"/>
          <p:cNvSpPr/>
          <p:nvPr/>
        </p:nvSpPr>
        <p:spPr>
          <a:xfrm>
            <a:off x="2516122" y="3774947"/>
            <a:ext cx="2193037" cy="21930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object 12"/>
          <p:cNvSpPr txBox="1"/>
          <p:nvPr/>
        </p:nvSpPr>
        <p:spPr>
          <a:xfrm>
            <a:off x="2752725" y="4318863"/>
            <a:ext cx="1718946" cy="772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400"/>
              </a:spcBef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Bone</a:t>
            </a:r>
          </a:p>
          <a:p>
            <a:pPr algn="ctr">
              <a:lnSpc>
                <a:spcPts val="1900"/>
              </a:lnSpc>
              <a:spcBef>
                <a:spcPts val="3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Osteoporosis</a:t>
            </a:r>
            <a:r>
              <a:rPr spc="-95"/>
              <a:t> </a:t>
            </a:r>
            <a:r>
              <a:t>and</a:t>
            </a:r>
          </a:p>
          <a:p>
            <a:pPr algn="ctr">
              <a:lnSpc>
                <a:spcPts val="1900"/>
              </a:lnSpc>
              <a:defRPr spc="-5" sz="1700">
                <a:latin typeface="Arial"/>
                <a:ea typeface="Arial"/>
                <a:cs typeface="Arial"/>
                <a:sym typeface="Arial"/>
              </a:defRPr>
            </a:pPr>
            <a:r>
              <a:t>fractures</a:t>
            </a:r>
          </a:p>
        </p:txBody>
      </p:sp>
      <p:sp>
        <p:nvSpPr>
          <p:cNvPr id="154" name="object 13"/>
          <p:cNvSpPr/>
          <p:nvPr/>
        </p:nvSpPr>
        <p:spPr>
          <a:xfrm>
            <a:off x="4379976" y="1129282"/>
            <a:ext cx="4764024" cy="518465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object 14"/>
          <p:cNvSpPr/>
          <p:nvPr/>
        </p:nvSpPr>
        <p:spPr>
          <a:xfrm>
            <a:off x="4419600" y="1143000"/>
            <a:ext cx="4724400" cy="510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671" y="0"/>
                </a:moveTo>
                <a:lnTo>
                  <a:pt x="0" y="10800"/>
                </a:lnTo>
                <a:lnTo>
                  <a:pt x="11671" y="21600"/>
                </a:lnTo>
                <a:lnTo>
                  <a:pt x="21600" y="12412"/>
                </a:lnTo>
                <a:lnTo>
                  <a:pt x="21600" y="9188"/>
                </a:lnTo>
                <a:lnTo>
                  <a:pt x="11671" y="0"/>
                </a:lnTo>
                <a:close/>
              </a:path>
            </a:pathLst>
          </a:custGeom>
          <a:solidFill>
            <a:srgbClr val="DDD2D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object 15"/>
          <p:cNvSpPr/>
          <p:nvPr/>
        </p:nvSpPr>
        <p:spPr>
          <a:xfrm>
            <a:off x="4861559" y="1610866"/>
            <a:ext cx="2080261" cy="207568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object 16"/>
          <p:cNvSpPr txBox="1"/>
          <p:nvPr/>
        </p:nvSpPr>
        <p:spPr>
          <a:xfrm>
            <a:off x="5071364" y="1828766"/>
            <a:ext cx="1658621" cy="148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57225" indent="-102869">
              <a:spcBef>
                <a:spcPts val="400"/>
              </a:spcBef>
              <a:buClr>
                <a:srgbClr val="D24717"/>
              </a:buClr>
              <a:buSzPct val="79411"/>
              <a:buChar char="●"/>
              <a:tabLst>
                <a:tab pos="647700" algn="l"/>
              </a:tabLst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CVS</a:t>
            </a:r>
          </a:p>
          <a:p>
            <a:pPr marL="213359" indent="-102235">
              <a:lnSpc>
                <a:spcPts val="1900"/>
              </a:lnSpc>
              <a:spcBef>
                <a:spcPts val="300"/>
              </a:spcBef>
              <a:buClr>
                <a:srgbClr val="D24717"/>
              </a:buClr>
              <a:buSzPct val="79411"/>
              <a:buChar char="●"/>
              <a:tabLst>
                <a:tab pos="203200" algn="l"/>
              </a:tabLst>
              <a:defRPr spc="-5" sz="1700">
                <a:latin typeface="Arial"/>
                <a:ea typeface="Arial"/>
                <a:cs typeface="Arial"/>
                <a:sym typeface="Arial"/>
              </a:defRPr>
            </a:pPr>
            <a:r>
              <a:t>Hypertension,</a:t>
            </a:r>
          </a:p>
          <a:p>
            <a:pPr marL="492759" marR="5080" indent="-480693">
              <a:lnSpc>
                <a:spcPts val="1700"/>
              </a:lnSpc>
              <a:spcBef>
                <a:spcPts val="1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Congestive</a:t>
            </a:r>
            <a:r>
              <a:rPr spc="-100"/>
              <a:t> </a:t>
            </a:r>
            <a:r>
              <a:t>heart  failure,</a:t>
            </a:r>
          </a:p>
          <a:p>
            <a:pPr marL="134620" marR="25400" indent="-134620">
              <a:lnSpc>
                <a:spcPts val="1700"/>
              </a:lnSpc>
              <a:spcBef>
                <a:spcPts val="600"/>
              </a:spcBef>
              <a:buClr>
                <a:srgbClr val="D24717"/>
              </a:buClr>
              <a:buSzPct val="79411"/>
              <a:buChar char="●"/>
              <a:tabLst>
                <a:tab pos="1270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H</a:t>
            </a:r>
            <a:r>
              <a:rPr spc="-25"/>
              <a:t>y</a:t>
            </a:r>
            <a:r>
              <a:t>perl</a:t>
            </a:r>
            <a:r>
              <a:rPr spc="5"/>
              <a:t>i</a:t>
            </a:r>
            <a:r>
              <a:t>p</a:t>
            </a:r>
            <a:r>
              <a:rPr spc="5"/>
              <a:t>i</a:t>
            </a:r>
            <a:r>
              <a:t>demia,  Diabetes</a:t>
            </a:r>
          </a:p>
        </p:txBody>
      </p:sp>
      <p:sp>
        <p:nvSpPr>
          <p:cNvPr id="158" name="object 17"/>
          <p:cNvSpPr/>
          <p:nvPr/>
        </p:nvSpPr>
        <p:spPr>
          <a:xfrm>
            <a:off x="7007352" y="1610866"/>
            <a:ext cx="2074163" cy="207568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object 18"/>
          <p:cNvSpPr txBox="1"/>
          <p:nvPr/>
        </p:nvSpPr>
        <p:spPr>
          <a:xfrm>
            <a:off x="7275321" y="1984475"/>
            <a:ext cx="1538606" cy="123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400"/>
              </a:spcBef>
              <a:defRPr b="1" spc="-5" sz="1700">
                <a:latin typeface="Arial"/>
                <a:ea typeface="Arial"/>
                <a:cs typeface="Arial"/>
                <a:sym typeface="Arial"/>
              </a:defRPr>
            </a:pPr>
            <a:r>
              <a:t>Reproductive</a:t>
            </a:r>
          </a:p>
          <a:p>
            <a:pPr marR="5080" indent="12700" algn="ctr">
              <a:lnSpc>
                <a:spcPct val="86300"/>
              </a:lnSpc>
              <a:spcBef>
                <a:spcPts val="6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Gonadal  </a:t>
            </a:r>
            <a:r>
              <a:rPr spc="-5"/>
              <a:t>dysfunction</a:t>
            </a:r>
            <a:r>
              <a:rPr spc="-50"/>
              <a:t> </a:t>
            </a:r>
            <a:r>
              <a:t>and  menstrual  irregularities</a:t>
            </a:r>
          </a:p>
        </p:txBody>
      </p:sp>
      <p:sp>
        <p:nvSpPr>
          <p:cNvPr id="160" name="object 19"/>
          <p:cNvSpPr/>
          <p:nvPr/>
        </p:nvSpPr>
        <p:spPr>
          <a:xfrm>
            <a:off x="4861559" y="3755135"/>
            <a:ext cx="2075689" cy="2075689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object 20"/>
          <p:cNvSpPr txBox="1"/>
          <p:nvPr/>
        </p:nvSpPr>
        <p:spPr>
          <a:xfrm>
            <a:off x="5077459" y="4085175"/>
            <a:ext cx="1646555" cy="1297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400"/>
              </a:spcBef>
              <a:defRPr b="1" spc="-5" sz="1700">
                <a:latin typeface="Arial"/>
                <a:ea typeface="Arial"/>
                <a:cs typeface="Arial"/>
                <a:sym typeface="Arial"/>
              </a:defRPr>
            </a:pPr>
            <a:r>
              <a:t>Immunity</a:t>
            </a:r>
          </a:p>
          <a:p>
            <a:pPr algn="ctr">
              <a:lnSpc>
                <a:spcPts val="1900"/>
              </a:lnSpc>
              <a:spcBef>
                <a:spcPts val="3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Increased </a:t>
            </a:r>
            <a:r>
              <a:rPr spc="-5"/>
              <a:t>rate</a:t>
            </a:r>
            <a:r>
              <a:rPr spc="-80"/>
              <a:t> </a:t>
            </a:r>
            <a:r>
              <a:t>of</a:t>
            </a:r>
          </a:p>
          <a:p>
            <a:pPr algn="ctr">
              <a:lnSpc>
                <a:spcPts val="1900"/>
              </a:lnSpc>
              <a:defRPr spc="-5" sz="1700">
                <a:latin typeface="Arial"/>
                <a:ea typeface="Arial"/>
                <a:cs typeface="Arial"/>
                <a:sym typeface="Arial"/>
              </a:defRPr>
            </a:pPr>
            <a:r>
              <a:t>infections</a:t>
            </a:r>
          </a:p>
          <a:p>
            <a:pPr marR="210184" indent="276225" algn="ctr">
              <a:lnSpc>
                <a:spcPts val="1700"/>
              </a:lnSpc>
              <a:spcBef>
                <a:spcPts val="700"/>
              </a:spcBef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Poor</a:t>
            </a:r>
            <a:r>
              <a:rPr spc="-80"/>
              <a:t> </a:t>
            </a:r>
            <a:r>
              <a:rPr spc="-5"/>
              <a:t>wound </a:t>
            </a:r>
            <a:r>
              <a:t> healing</a:t>
            </a:r>
          </a:p>
        </p:txBody>
      </p:sp>
      <p:sp>
        <p:nvSpPr>
          <p:cNvPr id="162" name="object 21"/>
          <p:cNvSpPr/>
          <p:nvPr/>
        </p:nvSpPr>
        <p:spPr>
          <a:xfrm>
            <a:off x="7007352" y="3755135"/>
            <a:ext cx="2083308" cy="207568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object 22"/>
          <p:cNvSpPr txBox="1"/>
          <p:nvPr/>
        </p:nvSpPr>
        <p:spPr>
          <a:xfrm>
            <a:off x="7211314" y="3984624"/>
            <a:ext cx="1666240" cy="1566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4604" algn="ctr">
              <a:lnSpc>
                <a:spcPct val="86200"/>
              </a:lnSpc>
              <a:spcBef>
                <a:spcPts val="300"/>
              </a:spcBef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Psychologic  </a:t>
            </a:r>
            <a:r>
              <a:rPr b="0"/>
              <a:t>disturbances  </a:t>
            </a:r>
            <a:r>
              <a:rPr b="0" spc="-5"/>
              <a:t>(e.g.,   </a:t>
            </a:r>
            <a:r>
              <a:rPr b="0"/>
              <a:t>depression,  emotional</a:t>
            </a:r>
            <a:r>
              <a:rPr b="0" spc="-69"/>
              <a:t> </a:t>
            </a:r>
            <a:r>
              <a:rPr b="0" spc="-20"/>
              <a:t>lability,  </a:t>
            </a:r>
            <a:r>
              <a:rPr b="0" spc="-15"/>
              <a:t>irritability, </a:t>
            </a:r>
            <a:r>
              <a:rPr b="0"/>
              <a:t>sleep  disturbances)</a:t>
            </a:r>
          </a:p>
        </p:txBody>
      </p:sp>
      <p:sp>
        <p:nvSpPr>
          <p:cNvPr id="164" name="object 23"/>
          <p:cNvSpPr txBox="1"/>
          <p:nvPr/>
        </p:nvSpPr>
        <p:spPr>
          <a:xfrm>
            <a:off x="3127375" y="6023152"/>
            <a:ext cx="3832225" cy="528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5" sz="1200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Ectopic </a:t>
            </a:r>
            <a:r>
              <a:rPr spc="-15"/>
              <a:t>ACTH</a:t>
            </a:r>
            <a:r>
              <a:rPr spc="-10"/>
              <a:t> </a:t>
            </a:r>
            <a:r>
              <a:t>production</a:t>
            </a:r>
          </a:p>
          <a:p>
            <a:pPr indent="12700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Rapidly </a:t>
            </a:r>
            <a:r>
              <a:rPr spc="-5"/>
              <a:t>progressive hypokalemia, metabolic</a:t>
            </a:r>
            <a:r>
              <a:rPr spc="-80"/>
              <a:t> </a:t>
            </a:r>
            <a:r>
              <a:t>alkalosis,</a:t>
            </a:r>
          </a:p>
          <a:p>
            <a:pPr indent="12700">
              <a:defRPr spc="-5" sz="1200">
                <a:latin typeface="Arial"/>
                <a:ea typeface="Arial"/>
                <a:cs typeface="Arial"/>
                <a:sym typeface="Arial"/>
              </a:defRPr>
            </a:pPr>
            <a:r>
              <a:t>hyperpigmentation, hypertension, edema, and</a:t>
            </a:r>
            <a:r>
              <a:rPr spc="-70"/>
              <a:t> </a:t>
            </a:r>
            <a:r>
              <a:t>weakness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2"/>
          <p:cNvSpPr/>
          <p:nvPr/>
        </p:nvSpPr>
        <p:spPr>
          <a:xfrm>
            <a:off x="603504" y="1025652"/>
            <a:ext cx="996695" cy="339853"/>
          </a:xfrm>
          <a:prstGeom prst="rect">
            <a:avLst/>
          </a:prstGeom>
          <a:ln w="9144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7" name="object 3"/>
          <p:cNvSpPr txBox="1"/>
          <p:nvPr/>
        </p:nvSpPr>
        <p:spPr>
          <a:xfrm>
            <a:off x="682244" y="1067052"/>
            <a:ext cx="834390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-10" sz="1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Cont’d...</a:t>
            </a:r>
          </a:p>
        </p:txBody>
      </p:sp>
      <p:sp>
        <p:nvSpPr>
          <p:cNvPr id="168" name="object 4"/>
          <p:cNvSpPr/>
          <p:nvPr/>
        </p:nvSpPr>
        <p:spPr>
          <a:xfrm>
            <a:off x="603503" y="1351788"/>
            <a:ext cx="6254498" cy="52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44" y="21454"/>
                </a:lnTo>
                <a:lnTo>
                  <a:pt x="144" y="2310"/>
                </a:lnTo>
                <a:lnTo>
                  <a:pt x="19291" y="2310"/>
                </a:lnTo>
                <a:lnTo>
                  <a:pt x="2160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object 5"/>
          <p:cNvSpPr/>
          <p:nvPr/>
        </p:nvSpPr>
        <p:spPr>
          <a:xfrm>
            <a:off x="152400" y="381024"/>
            <a:ext cx="6553200" cy="61572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object 6"/>
          <p:cNvSpPr/>
          <p:nvPr/>
        </p:nvSpPr>
        <p:spPr>
          <a:xfrm>
            <a:off x="6858000" y="650747"/>
            <a:ext cx="1828800" cy="5632706"/>
          </a:xfrm>
          <a:prstGeom prst="rect">
            <a:avLst/>
          </a:prstGeom>
          <a:solidFill>
            <a:srgbClr val="F1F1F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1" name="object 7"/>
          <p:cNvSpPr txBox="1"/>
          <p:nvPr>
            <p:ph type="title"/>
          </p:nvPr>
        </p:nvSpPr>
        <p:spPr>
          <a:xfrm>
            <a:off x="6941566" y="676400"/>
            <a:ext cx="1664971" cy="1855472"/>
          </a:xfrm>
          <a:prstGeom prst="rect">
            <a:avLst/>
          </a:prstGeom>
        </p:spPr>
        <p:txBody>
          <a:bodyPr/>
          <a:lstStyle/>
          <a:p>
            <a:pPr indent="400684">
              <a:spcBef>
                <a:spcPts val="100"/>
              </a:spcBef>
              <a:defRPr sz="2000">
                <a:solidFill>
                  <a:srgbClr val="000000"/>
                </a:solidFill>
              </a:defRPr>
            </a:pPr>
            <a:r>
              <a:t>A.</a:t>
            </a:r>
            <a:r>
              <a:rPr spc="-100"/>
              <a:t> </a:t>
            </a:r>
            <a:r>
              <a:rPr b="0"/>
              <a:t>Note</a:t>
            </a:r>
          </a:p>
          <a:p>
            <a:pPr marR="5080" indent="12064" algn="ctr">
              <a:defRPr b="0" sz="2000">
                <a:solidFill>
                  <a:srgbClr val="000000"/>
                </a:solidFill>
              </a:defRPr>
            </a:pPr>
            <a:r>
              <a:t>central</a:t>
            </a:r>
            <a:r>
              <a:rPr spc="-100"/>
              <a:t> </a:t>
            </a:r>
            <a:r>
              <a:t>obesity  and broad,  purple stretch  marks (</a:t>
            </a:r>
            <a:r>
              <a:rPr b="1" i="1"/>
              <a:t>B</a:t>
            </a:r>
            <a:r>
              <a:t>.  close-up)</a:t>
            </a:r>
          </a:p>
        </p:txBody>
      </p:sp>
      <p:sp>
        <p:nvSpPr>
          <p:cNvPr id="172" name="object 8"/>
          <p:cNvSpPr txBox="1"/>
          <p:nvPr/>
        </p:nvSpPr>
        <p:spPr>
          <a:xfrm>
            <a:off x="6941566" y="2823972"/>
            <a:ext cx="1663065" cy="4081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1925" marR="5080" indent="-149225">
              <a:spcBef>
                <a:spcPts val="100"/>
              </a:spcBef>
              <a:buSzPct val="100000"/>
              <a:buAutoNum type="alphaUcPeriod" startAt="3"/>
              <a:tabLst>
                <a:tab pos="4826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Note thin  and </a:t>
            </a:r>
            <a:r>
              <a:rPr spc="-4"/>
              <a:t>brittle</a:t>
            </a:r>
            <a:r>
              <a:rPr spc="-79"/>
              <a:t> </a:t>
            </a:r>
            <a:r>
              <a:t>skin  in an</a:t>
            </a:r>
            <a:r>
              <a:rPr spc="-50"/>
              <a:t> </a:t>
            </a:r>
            <a:r>
              <a:t>elderly</a:t>
            </a:r>
          </a:p>
          <a:p>
            <a:pPr indent="189229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patient</a:t>
            </a:r>
            <a:r>
              <a:rPr spc="-50"/>
              <a:t> </a:t>
            </a:r>
            <a:r>
              <a:t>with</a:t>
            </a:r>
          </a:p>
          <a:p>
            <a:pPr indent="27432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Cushing's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2705" marR="19050" indent="-25400" algn="just">
              <a:buSzPct val="100000"/>
              <a:buAutoNum type="alphaUcPeriod" startAt="4"/>
              <a:tabLst>
                <a:tab pos="368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Hyperpigm  entation of</a:t>
            </a:r>
            <a:r>
              <a:rPr spc="-120"/>
              <a:t> </a:t>
            </a:r>
            <a:r>
              <a:t>the  knuckles in</a:t>
            </a:r>
            <a:r>
              <a:rPr spc="-70"/>
              <a:t> </a:t>
            </a:r>
            <a:r>
              <a:t>a</a:t>
            </a:r>
          </a:p>
          <a:p>
            <a:pPr marR="47625" indent="55879" algn="ctr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patient with  ectopic</a:t>
            </a:r>
            <a:r>
              <a:rPr spc="-209"/>
              <a:t> </a:t>
            </a:r>
            <a:r>
              <a:t>ACTH  excess.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 2"/>
          <p:cNvSpPr/>
          <p:nvPr/>
        </p:nvSpPr>
        <p:spPr>
          <a:xfrm>
            <a:off x="603503" y="775716"/>
            <a:ext cx="6254498" cy="6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291" y="19290"/>
                </a:lnTo>
                <a:lnTo>
                  <a:pt x="165" y="19290"/>
                </a:lnTo>
                <a:lnTo>
                  <a:pt x="165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object 3"/>
          <p:cNvSpPr txBox="1"/>
          <p:nvPr>
            <p:ph type="title"/>
          </p:nvPr>
        </p:nvSpPr>
        <p:spPr>
          <a:xfrm>
            <a:off x="764540" y="729437"/>
            <a:ext cx="2337436" cy="57467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 sz="3600"/>
            </a:lvl1pPr>
          </a:lstStyle>
          <a:p>
            <a:pPr/>
            <a:r>
              <a:t>Evaluation</a:t>
            </a:r>
          </a:p>
        </p:txBody>
      </p:sp>
      <p:sp>
        <p:nvSpPr>
          <p:cNvPr id="176" name="object 7"/>
          <p:cNvSpPr txBox="1"/>
          <p:nvPr/>
        </p:nvSpPr>
        <p:spPr>
          <a:xfrm>
            <a:off x="907674" y="1716823"/>
            <a:ext cx="7634607" cy="339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329" indent="-215265">
              <a:spcBef>
                <a:spcPts val="6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Most important step </a:t>
            </a:r>
            <a:r>
              <a:rPr spc="-5"/>
              <a:t>in </a:t>
            </a:r>
            <a:r>
              <a:t>suspected</a:t>
            </a:r>
            <a:r>
              <a:rPr spc="-10"/>
              <a:t> </a:t>
            </a:r>
            <a:r>
              <a:rPr spc="-5"/>
              <a:t>CS</a:t>
            </a:r>
          </a:p>
          <a:p>
            <a:pPr indent="442594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is to </a:t>
            </a:r>
            <a:r>
              <a:rPr spc="-5"/>
              <a:t>establish </a:t>
            </a:r>
            <a:r>
              <a:t>the correct</a:t>
            </a:r>
            <a:r>
              <a:rPr spc="-10"/>
              <a:t> </a:t>
            </a:r>
            <a:r>
              <a:rPr spc="-5"/>
              <a:t>diagnosis</a:t>
            </a:r>
          </a:p>
          <a:p>
            <a:pPr marL="227329" indent="-215265">
              <a:spcBef>
                <a:spcPts val="6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pc="-5" sz="2800">
                <a:latin typeface="Arial"/>
                <a:ea typeface="Arial"/>
                <a:cs typeface="Arial"/>
                <a:sym typeface="Arial"/>
              </a:defRPr>
            </a:pPr>
            <a:r>
              <a:t>Exclude </a:t>
            </a:r>
            <a:r>
              <a:rPr spc="0"/>
              <a:t>exogenous glucocorticoid</a:t>
            </a:r>
            <a:r>
              <a:rPr spc="20"/>
              <a:t> </a:t>
            </a:r>
            <a:r>
              <a:rPr spc="0"/>
              <a:t>use</a:t>
            </a:r>
          </a:p>
          <a:p>
            <a:pPr marL="227965" marR="5080" indent="-227965">
              <a:lnSpc>
                <a:spcPct val="107600"/>
              </a:lnSpc>
              <a:spcBef>
                <a:spcPts val="1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pc="-5" sz="2800">
                <a:latin typeface="Arial"/>
                <a:ea typeface="Arial"/>
                <a:cs typeface="Arial"/>
                <a:sym typeface="Arial"/>
              </a:defRPr>
            </a:pPr>
            <a:r>
              <a:t>Screening </a:t>
            </a:r>
            <a:r>
              <a:rPr spc="0"/>
              <a:t>tests </a:t>
            </a:r>
            <a:r>
              <a:t>to </a:t>
            </a:r>
            <a:r>
              <a:rPr spc="0"/>
              <a:t>confirm hypercortisolism  </a:t>
            </a:r>
            <a:r>
              <a:rPr b="1" spc="0" sz="2400"/>
              <a:t>Overnight/single </a:t>
            </a:r>
            <a:r>
              <a:rPr b="1" spc="-5" sz="2400"/>
              <a:t>dose </a:t>
            </a:r>
            <a:r>
              <a:rPr spc="-5" sz="2400"/>
              <a:t>dexamethasone suppression  </a:t>
            </a:r>
            <a:r>
              <a:rPr spc="0" sz="2400"/>
              <a:t>test</a:t>
            </a:r>
            <a:r>
              <a:rPr spc="-25" sz="2400"/>
              <a:t> </a:t>
            </a:r>
            <a:r>
              <a:rPr spc="-5" sz="2400"/>
              <a:t>(DST)</a:t>
            </a:r>
            <a:endParaRPr spc="-4" sz="2400"/>
          </a:p>
          <a:p>
            <a:pPr indent="442594">
              <a:spcBef>
                <a:spcPts val="700"/>
              </a:spcBef>
              <a:defRPr b="1" spc="-5" sz="2400">
                <a:latin typeface="Arial"/>
                <a:ea typeface="Arial"/>
                <a:cs typeface="Arial"/>
                <a:sym typeface="Arial"/>
              </a:defRPr>
            </a:pPr>
            <a:r>
              <a:t>24 hr urinary free</a:t>
            </a:r>
            <a:r>
              <a:rPr spc="10"/>
              <a:t> </a:t>
            </a:r>
            <a:r>
              <a:t>cortisol</a:t>
            </a:r>
          </a:p>
          <a:p>
            <a:pPr indent="442594">
              <a:spcBef>
                <a:spcPts val="700"/>
              </a:spcBef>
              <a:defRPr spc="-5" sz="240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Late night salivary cortisol</a:t>
            </a:r>
            <a:r>
              <a:rPr spc="40"/>
              <a:t> </a:t>
            </a:r>
            <a:r>
              <a:t>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object 2"/>
          <p:cNvSpPr/>
          <p:nvPr/>
        </p:nvSpPr>
        <p:spPr>
          <a:xfrm>
            <a:off x="603504" y="1025652"/>
            <a:ext cx="996695" cy="339853"/>
          </a:xfrm>
          <a:prstGeom prst="rect">
            <a:avLst/>
          </a:prstGeom>
          <a:ln w="9144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object 3"/>
          <p:cNvSpPr txBox="1"/>
          <p:nvPr/>
        </p:nvSpPr>
        <p:spPr>
          <a:xfrm>
            <a:off x="682244" y="1067052"/>
            <a:ext cx="834390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b="1" spc="-10" sz="1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Cont’d...</a:t>
            </a:r>
          </a:p>
        </p:txBody>
      </p:sp>
      <p:sp>
        <p:nvSpPr>
          <p:cNvPr id="180" name="object 4"/>
          <p:cNvSpPr/>
          <p:nvPr/>
        </p:nvSpPr>
        <p:spPr>
          <a:xfrm>
            <a:off x="603503" y="1351788"/>
            <a:ext cx="6254498" cy="52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44" y="21454"/>
                </a:lnTo>
                <a:lnTo>
                  <a:pt x="144" y="2310"/>
                </a:lnTo>
                <a:lnTo>
                  <a:pt x="19291" y="2310"/>
                </a:lnTo>
                <a:lnTo>
                  <a:pt x="2160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object 5"/>
          <p:cNvSpPr txBox="1"/>
          <p:nvPr>
            <p:ph type="title"/>
          </p:nvPr>
        </p:nvSpPr>
        <p:spPr>
          <a:xfrm>
            <a:off x="1034591" y="1468882"/>
            <a:ext cx="2909572" cy="42227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b="0" sz="2600">
                <a:solidFill>
                  <a:srgbClr val="000000"/>
                </a:solidFill>
              </a:defRPr>
            </a:pPr>
            <a:r>
              <a:t>A </a:t>
            </a:r>
            <a:r>
              <a:rPr b="1" u="sng">
                <a:uFill>
                  <a:solidFill>
                    <a:srgbClr val="000000"/>
                  </a:solidFill>
                </a:uFill>
              </a:rPr>
              <a:t>single-dose</a:t>
            </a:r>
            <a:r>
              <a:rPr b="1" spc="-300" u="sng">
                <a:uFill>
                  <a:solidFill>
                    <a:srgbClr val="000000"/>
                  </a:solidFill>
                </a:uFill>
              </a:rPr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</a:rPr>
              <a:t>DST</a:t>
            </a:r>
          </a:p>
        </p:txBody>
      </p:sp>
      <p:sp>
        <p:nvSpPr>
          <p:cNvPr id="182" name="object 6"/>
          <p:cNvSpPr/>
          <p:nvPr/>
        </p:nvSpPr>
        <p:spPr>
          <a:xfrm>
            <a:off x="1280363" y="2089404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object 7"/>
          <p:cNvSpPr/>
          <p:nvPr/>
        </p:nvSpPr>
        <p:spPr>
          <a:xfrm>
            <a:off x="1280363" y="2479548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object 8"/>
          <p:cNvSpPr/>
          <p:nvPr/>
        </p:nvSpPr>
        <p:spPr>
          <a:xfrm>
            <a:off x="1280363" y="2871216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object 9"/>
          <p:cNvSpPr/>
          <p:nvPr/>
        </p:nvSpPr>
        <p:spPr>
          <a:xfrm>
            <a:off x="1280363" y="4619244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object 10"/>
          <p:cNvSpPr/>
          <p:nvPr/>
        </p:nvSpPr>
        <p:spPr>
          <a:xfrm>
            <a:off x="1280363" y="5311140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7" name="object 11"/>
          <p:cNvSpPr/>
          <p:nvPr/>
        </p:nvSpPr>
        <p:spPr>
          <a:xfrm>
            <a:off x="1280363" y="5701284"/>
            <a:ext cx="92761" cy="100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object 12"/>
          <p:cNvSpPr txBox="1"/>
          <p:nvPr/>
        </p:nvSpPr>
        <p:spPr>
          <a:xfrm>
            <a:off x="1021891" y="1853665"/>
            <a:ext cx="7616826" cy="420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0644" indent="395604" algn="just">
              <a:lnSpc>
                <a:spcPct val="116599"/>
              </a:lnSpc>
              <a:spcBef>
                <a:spcPts val="1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A </a:t>
            </a:r>
            <a:r>
              <a:rPr spc="0"/>
              <a:t>dose </a:t>
            </a:r>
            <a:r>
              <a:t>of 25-30 ug/kg (maximum of 2 mg) given at </a:t>
            </a:r>
            <a:r>
              <a:rPr spc="-85"/>
              <a:t>11 </a:t>
            </a:r>
            <a:r>
              <a:t>PM  Plasma </a:t>
            </a:r>
            <a:r>
              <a:rPr spc="0"/>
              <a:t>cortisol </a:t>
            </a:r>
            <a:r>
              <a:t>level measured at 8 AM the next morning  </a:t>
            </a:r>
            <a:r>
              <a:rPr spc="-39"/>
              <a:t>Value </a:t>
            </a:r>
            <a:r>
              <a:t>&lt;50 nmol/L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Adequate</a:t>
            </a:r>
            <a:r>
              <a:rPr spc="19"/>
              <a:t> </a:t>
            </a:r>
            <a:r>
              <a:t>suppression</a:t>
            </a:r>
          </a:p>
          <a:p>
            <a:pPr marL="601344" indent="-171450">
              <a:spcBef>
                <a:spcPts val="300"/>
              </a:spcBef>
              <a:buClr>
                <a:srgbClr val="E6B0AB"/>
              </a:buClr>
              <a:buSzPct val="85294"/>
              <a:buChar char="●"/>
              <a:tabLst>
                <a:tab pos="5969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Rules out Cushing</a:t>
            </a:r>
            <a:r>
              <a:rPr spc="-34"/>
              <a:t> </a:t>
            </a:r>
            <a:r>
              <a:rPr spc="-5"/>
              <a:t>syndrome</a:t>
            </a:r>
          </a:p>
          <a:p>
            <a:pPr indent="1812925"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↓</a:t>
            </a:r>
          </a:p>
          <a:p>
            <a:pPr indent="25400">
              <a:spcBef>
                <a:spcPts val="2200"/>
              </a:spcBef>
              <a:defRPr spc="5" sz="2600"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baseline="26142" spc="7" sz="2500"/>
              <a:t>nd </a:t>
            </a:r>
            <a:r>
              <a:rPr spc="0"/>
              <a:t>line screening test: </a:t>
            </a:r>
            <a:r>
              <a:rPr b="1" spc="0" u="sng">
                <a:uFill>
                  <a:solidFill>
                    <a:srgbClr val="000000"/>
                  </a:solidFill>
                </a:uFill>
              </a:rPr>
              <a:t>Low dose</a:t>
            </a:r>
            <a:r>
              <a:rPr b="1" spc="-275" u="sng">
                <a:uFill>
                  <a:solidFill>
                    <a:srgbClr val="000000"/>
                  </a:solidFill>
                </a:uFill>
              </a:rPr>
              <a:t> </a:t>
            </a:r>
            <a:r>
              <a:rPr b="1" spc="0" u="sng">
                <a:uFill>
                  <a:solidFill>
                    <a:srgbClr val="000000"/>
                  </a:solidFill>
                </a:uFill>
              </a:rPr>
              <a:t>DST</a:t>
            </a:r>
          </a:p>
          <a:p>
            <a:pPr marR="17779" indent="395604">
              <a:lnSpc>
                <a:spcPts val="2300"/>
              </a:lnSpc>
              <a:spcBef>
                <a:spcPts val="5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Eight doses of dexamethasone (5ug/kg per dose every six  hours for 2 days, 1.25 mg/m2/day four dose </a:t>
            </a:r>
            <a:r>
              <a:rPr spc="0"/>
              <a:t>for </a:t>
            </a:r>
            <a:r>
              <a:t>two</a:t>
            </a:r>
            <a:r>
              <a:rPr spc="110"/>
              <a:t> </a:t>
            </a:r>
            <a:r>
              <a:t>days</a:t>
            </a:r>
          </a:p>
          <a:p>
            <a:pPr indent="395604">
              <a:spcBef>
                <a:spcPts val="3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Measure serum cortisol at 8</a:t>
            </a:r>
            <a:r>
              <a:rPr spc="-75"/>
              <a:t> </a:t>
            </a:r>
            <a:r>
              <a:t>AM</a:t>
            </a:r>
          </a:p>
          <a:p>
            <a:pPr marR="397509" indent="473075">
              <a:lnSpc>
                <a:spcPts val="2300"/>
              </a:lnSpc>
              <a:spcBef>
                <a:spcPts val="700"/>
              </a:spcBef>
              <a:defRPr spc="-4" sz="2200">
                <a:latin typeface="Arial"/>
                <a:ea typeface="Arial"/>
                <a:cs typeface="Arial"/>
                <a:sym typeface="Arial"/>
              </a:defRPr>
            </a:pPr>
            <a:r>
              <a:t>Suppression (&lt;50 nmol/L) of cortisol rules out Cushing  syndrome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bject 2"/>
          <p:cNvSpPr/>
          <p:nvPr/>
        </p:nvSpPr>
        <p:spPr>
          <a:xfrm>
            <a:off x="603504" y="1025652"/>
            <a:ext cx="996695" cy="339853"/>
          </a:xfrm>
          <a:prstGeom prst="rect">
            <a:avLst/>
          </a:prstGeom>
          <a:ln w="9144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object 3"/>
          <p:cNvSpPr/>
          <p:nvPr/>
        </p:nvSpPr>
        <p:spPr>
          <a:xfrm>
            <a:off x="603503" y="1351788"/>
            <a:ext cx="6254498" cy="52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44" y="21454"/>
                </a:lnTo>
                <a:lnTo>
                  <a:pt x="144" y="2310"/>
                </a:lnTo>
                <a:lnTo>
                  <a:pt x="19291" y="2310"/>
                </a:lnTo>
                <a:lnTo>
                  <a:pt x="21600" y="0"/>
                </a:lnTo>
                <a:close/>
              </a:path>
            </a:pathLst>
          </a:custGeom>
          <a:solidFill>
            <a:srgbClr val="FFD65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object 4"/>
          <p:cNvSpPr/>
          <p:nvPr/>
        </p:nvSpPr>
        <p:spPr>
          <a:xfrm>
            <a:off x="973124" y="2837383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object 5"/>
          <p:cNvSpPr/>
          <p:nvPr/>
        </p:nvSpPr>
        <p:spPr>
          <a:xfrm>
            <a:off x="973124" y="4247083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object 6"/>
          <p:cNvSpPr/>
          <p:nvPr/>
        </p:nvSpPr>
        <p:spPr>
          <a:xfrm>
            <a:off x="973124" y="5068518"/>
            <a:ext cx="102820" cy="1095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object 7"/>
          <p:cNvSpPr txBox="1"/>
          <p:nvPr/>
        </p:nvSpPr>
        <p:spPr>
          <a:xfrm>
            <a:off x="682243" y="1067052"/>
            <a:ext cx="7888607" cy="432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b="1" spc="-10" sz="1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Cont’d...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18440" marR="5080" indent="-205740">
              <a:spcBef>
                <a:spcPts val="1100"/>
              </a:spcBef>
              <a:buClr>
                <a:srgbClr val="D24717"/>
              </a:buClr>
              <a:buSzPct val="83928"/>
              <a:buChar char="●"/>
              <a:tabLst>
                <a:tab pos="215900" algn="l"/>
              </a:tabLst>
              <a:defRPr spc="-5" sz="28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10"/>
              <a:t>Dx </a:t>
            </a:r>
            <a:r>
              <a:t>of Cushing syndrome has been </a:t>
            </a:r>
            <a:r>
              <a:rPr spc="0"/>
              <a:t>established  then,</a:t>
            </a:r>
          </a:p>
          <a:p>
            <a:pPr indent="424180">
              <a:spcBef>
                <a:spcPts val="500"/>
              </a:spcBef>
              <a:defRPr spc="-5" sz="2400">
                <a:latin typeface="Arial"/>
                <a:ea typeface="Arial"/>
                <a:cs typeface="Arial"/>
                <a:sym typeface="Arial"/>
              </a:defRPr>
            </a:pPr>
            <a:r>
              <a:t>The next </a:t>
            </a:r>
            <a:r>
              <a:rPr spc="0"/>
              <a:t>step </a:t>
            </a:r>
            <a:r>
              <a:t>is </a:t>
            </a:r>
            <a:r>
              <a:rPr spc="0"/>
              <a:t>to </a:t>
            </a:r>
            <a:r>
              <a:t>find </a:t>
            </a:r>
            <a:r>
              <a:rPr spc="0"/>
              <a:t>out the</a:t>
            </a:r>
            <a:r>
              <a:rPr spc="-15"/>
              <a:t> </a:t>
            </a:r>
            <a:r>
              <a:t>cause</a:t>
            </a:r>
          </a:p>
          <a:p>
            <a:pPr indent="927100">
              <a:spcBef>
                <a:spcPts val="500"/>
              </a:spcBef>
              <a:defRPr b="1" spc="-5" sz="2800">
                <a:latin typeface="Arial"/>
                <a:ea typeface="Arial"/>
                <a:cs typeface="Arial"/>
                <a:sym typeface="Arial"/>
              </a:defRPr>
            </a:pPr>
            <a:r>
              <a:t>↓</a:t>
            </a:r>
          </a:p>
          <a:p>
            <a:pPr indent="53339">
              <a:spcBef>
                <a:spcPts val="300"/>
              </a:spcBef>
              <a:defRPr b="1" spc="-5" sz="2800" u="sng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Serum </a:t>
            </a:r>
            <a:r>
              <a:rPr spc="-10"/>
              <a:t>ACTH</a:t>
            </a:r>
            <a:r>
              <a:rPr spc="-65"/>
              <a:t> </a:t>
            </a:r>
            <a:r>
              <a:t>level</a:t>
            </a:r>
          </a:p>
          <a:p>
            <a:pPr marR="827405" indent="42418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5"/>
              <a:t>low or undetectable– ACTH independent cause  [Adrenal cause</a:t>
            </a:r>
            <a:r>
              <a:rPr spc="15"/>
              <a:t> </a:t>
            </a:r>
            <a:r>
              <a:rPr spc="-5"/>
              <a:t>likely]</a:t>
            </a:r>
          </a:p>
          <a:p>
            <a:pPr indent="424180">
              <a:spcBef>
                <a:spcPts val="7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spc="-5"/>
              <a:t>high– </a:t>
            </a:r>
            <a:r>
              <a:rPr spc="-10"/>
              <a:t>Cushing’s </a:t>
            </a:r>
            <a:r>
              <a:rPr spc="-5"/>
              <a:t>disease or Ectopic ACTH</a:t>
            </a:r>
            <a:r>
              <a:rPr spc="-55"/>
              <a:t> </a:t>
            </a:r>
            <a:r>
              <a:t>syndrome</a:t>
            </a:r>
          </a:p>
          <a:p>
            <a:pPr lvl="1" marL="629919" indent="-171450">
              <a:spcBef>
                <a:spcPts val="500"/>
              </a:spcBef>
              <a:buClr>
                <a:srgbClr val="E6B0AB"/>
              </a:buClr>
              <a:buSzPct val="83333"/>
              <a:buChar char="●"/>
              <a:tabLst>
                <a:tab pos="622300" algn="l"/>
              </a:tabLst>
              <a:defRPr spc="-45">
                <a:latin typeface="Arial"/>
                <a:ea typeface="Arial"/>
                <a:cs typeface="Arial"/>
                <a:sym typeface="Arial"/>
              </a:defRPr>
            </a:pPr>
            <a:r>
              <a:t>Two </a:t>
            </a:r>
            <a:r>
              <a:rPr spc="-10"/>
              <a:t>differentiate between </a:t>
            </a:r>
            <a:r>
              <a:rPr spc="-5"/>
              <a:t>these </a:t>
            </a:r>
            <a:r>
              <a:rPr spc="-10"/>
              <a:t>two: </a:t>
            </a:r>
            <a:r>
              <a:rPr spc="-5"/>
              <a:t>High dose </a:t>
            </a:r>
            <a:r>
              <a:rPr spc="0"/>
              <a:t>DST </a:t>
            </a:r>
            <a:r>
              <a:rPr spc="-5"/>
              <a:t>is </a:t>
            </a:r>
            <a:r>
              <a:rPr spc="0"/>
              <a:t>to </a:t>
            </a:r>
            <a:r>
              <a:rPr spc="-5"/>
              <a:t>be</a:t>
            </a:r>
            <a:r>
              <a:rPr spc="190"/>
              <a:t> </a:t>
            </a:r>
            <a:r>
              <a:rPr spc="-5"/>
              <a:t>done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